
<file path=[Content_Types].xml><?xml version="1.0" encoding="utf-8"?>
<Types xmlns="http://schemas.openxmlformats.org/package/2006/content-types">
  <Default Extension="png" ContentType="image/png"/>
  <Default Extension="jpeg" ContentType="image/jpeg"/>
  <Default Extension="wma" ContentType="audio/x-ms-wma"/>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61" r:id="rId2"/>
    <p:sldId id="262" r:id="rId3"/>
    <p:sldId id="263" r:id="rId4"/>
    <p:sldId id="264" r:id="rId5"/>
    <p:sldId id="265" r:id="rId6"/>
    <p:sldId id="25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6B7F79-6968-4177-BAC5-8D059A286A3C}" type="datetimeFigureOut">
              <a:rPr lang="en-US" smtClean="0"/>
              <a:t>12/4/2015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26E498-9380-4166-9D23-39284294617C}" type="slidenum">
              <a:rPr lang="en-US" smtClean="0"/>
              <a:t>‹#›</a:t>
            </a:fld>
            <a:endParaRPr lang="en-US"/>
          </a:p>
        </p:txBody>
      </p:sp>
    </p:spTree>
    <p:extLst>
      <p:ext uri="{BB962C8B-B14F-4D97-AF65-F5344CB8AC3E}">
        <p14:creationId xmlns:p14="http://schemas.microsoft.com/office/powerpoint/2010/main" val="3142267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8AAB5-ACEF-4D3F-B8CD-17726A82879A}" type="datetimeFigureOut">
              <a:rPr lang="en-US" smtClean="0"/>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7ECE3-7179-4C59-B125-8CE183E01636}" type="slidenum">
              <a:rPr lang="en-US" smtClean="0"/>
              <a:t>‹#›</a:t>
            </a:fld>
            <a:endParaRPr lang="en-US"/>
          </a:p>
        </p:txBody>
      </p:sp>
    </p:spTree>
    <p:extLst>
      <p:ext uri="{BB962C8B-B14F-4D97-AF65-F5344CB8AC3E}">
        <p14:creationId xmlns:p14="http://schemas.microsoft.com/office/powerpoint/2010/main" val="353167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B9DEDCA-4971-4BAC-B821-4DDA49629639}" type="datetimeFigureOut">
              <a:rPr lang="en-US" smtClean="0"/>
              <a:t>12/4/2015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05077C83-3A53-4358-85B7-3B87103368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9DEDCA-4971-4BAC-B821-4DDA49629639}"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7C83-3A53-4358-85B7-3B87103368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9DEDCA-4971-4BAC-B821-4DDA49629639}"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7C83-3A53-4358-85B7-3B87103368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B9DEDCA-4971-4BAC-B821-4DDA49629639}" type="datetimeFigureOut">
              <a:rPr lang="en-US" smtClean="0"/>
              <a:t>12/4/2015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05077C83-3A53-4358-85B7-3B87103368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B9DEDCA-4971-4BAC-B821-4DDA49629639}" type="datetimeFigureOut">
              <a:rPr lang="en-US" smtClean="0"/>
              <a:t>12/4/2015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05077C83-3A53-4358-85B7-3B87103368AF}"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B9DEDCA-4971-4BAC-B821-4DDA49629639}" type="datetimeFigureOut">
              <a:rPr lang="en-US" smtClean="0"/>
              <a:t>12/4/2015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5077C83-3A53-4358-85B7-3B87103368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B9DEDCA-4971-4BAC-B821-4DDA49629639}"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5077C83-3A53-4358-85B7-3B87103368AF}"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B9DEDCA-4971-4BAC-B821-4DDA49629639}" type="datetimeFigureOut">
              <a:rPr lang="en-US" smtClean="0"/>
              <a:t>12/4/2015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77C83-3A53-4358-85B7-3B87103368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DEDCA-4971-4BAC-B821-4DDA49629639}" type="datetimeFigureOut">
              <a:rPr lang="en-US" smtClean="0"/>
              <a:t>12/4/2015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77C83-3A53-4358-85B7-3B87103368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B9DEDCA-4971-4BAC-B821-4DDA49629639}" type="datetimeFigureOut">
              <a:rPr lang="en-US" smtClean="0"/>
              <a:t>12/4/2015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77C83-3A53-4358-85B7-3B87103368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B9DEDCA-4971-4BAC-B821-4DDA49629639}"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05077C83-3A53-4358-85B7-3B87103368AF}"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B9DEDCA-4971-4BAC-B821-4DDA49629639}" type="datetimeFigureOut">
              <a:rPr lang="en-US" smtClean="0"/>
              <a:t>12/4/2015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5077C83-3A53-4358-85B7-3B87103368AF}"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wma"/><Relationship Id="rId7" Type="http://schemas.openxmlformats.org/officeDocument/2006/relationships/image" Target="../media/image3.jpe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audio" Target="../media/media2.wma"/><Relationship Id="rId4" Type="http://schemas.microsoft.com/office/2007/relationships/media" Target="../media/media2.wma"/><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media3.wma"/><Relationship Id="rId7" Type="http://schemas.openxmlformats.org/officeDocument/2006/relationships/image" Target="../media/image6.emf"/><Relationship Id="rId2" Type="http://schemas.microsoft.com/office/2007/relationships/media" Target="../media/media3.wma"/><Relationship Id="rId1" Type="http://schemas.openxmlformats.org/officeDocument/2006/relationships/tags" Target="../tags/tag6.xml"/><Relationship Id="rId6" Type="http://schemas.openxmlformats.org/officeDocument/2006/relationships/slideLayout" Target="../slideLayouts/slideLayout6.xml"/><Relationship Id="rId11" Type="http://schemas.openxmlformats.org/officeDocument/2006/relationships/image" Target="../media/image10.png"/><Relationship Id="rId5" Type="http://schemas.openxmlformats.org/officeDocument/2006/relationships/audio" Target="../media/media4.wma"/><Relationship Id="rId10" Type="http://schemas.openxmlformats.org/officeDocument/2006/relationships/image" Target="../media/image3.jpeg"/><Relationship Id="rId4" Type="http://schemas.microsoft.com/office/2007/relationships/media" Target="../media/media4.wma"/><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13"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smtClean="0">
                <a:solidFill>
                  <a:srgbClr val="000000"/>
                </a:solidFill>
                <a:latin typeface="Times New Roman"/>
                <a:ea typeface="Calibri"/>
                <a:cs typeface="Times New Roman"/>
              </a:rPr>
              <a:t>"NOT A CRIME" </a:t>
            </a:r>
            <a:r>
              <a:rPr lang="de-DE" sz="2200" b="1" smtClean="0">
                <a:solidFill>
                  <a:srgbClr val="000000"/>
                </a:solidFill>
                <a:latin typeface="Times New Roman"/>
                <a:ea typeface="Calibri"/>
                <a:cs typeface="Times New Roman"/>
              </a:rPr>
              <a:t>PROJECT IN LITTLETON </a:t>
            </a:r>
            <a:r>
              <a:rPr lang="de-DE" sz="1800" b="1" smtClean="0">
                <a:solidFill>
                  <a:srgbClr val="000000"/>
                </a:solidFill>
                <a:latin typeface="Times New Roman"/>
                <a:ea typeface="Calibri"/>
                <a:cs typeface="Times New Roman"/>
              </a:rPr>
              <a:t>- possibly cluster 18</a:t>
            </a:r>
            <a:endParaRPr lang="en-US" sz="1200" dirty="0">
              <a:latin typeface="Times New Roman"/>
              <a:ea typeface="Calibri"/>
              <a:cs typeface="Times New Roman"/>
            </a:endParaRPr>
          </a:p>
        </p:txBody>
      </p:sp>
      <p:sp>
        <p:nvSpPr>
          <p:cNvPr id="5" name="Rectangular Callout 4"/>
          <p:cNvSpPr/>
          <p:nvPr/>
        </p:nvSpPr>
        <p:spPr>
          <a:xfrm>
            <a:off x="457200" y="1676399"/>
            <a:ext cx="8229600" cy="4889739"/>
          </a:xfrm>
          <a:prstGeom prst="wedgeRectCallout">
            <a:avLst>
              <a:gd name="adj1" fmla="val -20124"/>
              <a:gd name="adj2" fmla="val 4955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de-DE" sz="2000" dirty="0" smtClean="0">
                <a:effectLst/>
                <a:latin typeface="Times New Roman"/>
                <a:ea typeface="Calibri"/>
                <a:cs typeface="Times New Roman"/>
              </a:rPr>
              <a:t>This is a slide presentation of the result of the first meeting that the Local Spiritual Assembly (LSA) of Littleton held on November 21st of </a:t>
            </a:r>
            <a:r>
              <a:rPr lang="de-DE" sz="2000" dirty="0" smtClean="0">
                <a:latin typeface="Times New Roman"/>
                <a:ea typeface="Calibri"/>
                <a:cs typeface="Times New Roman"/>
              </a:rPr>
              <a:t>2015 in order to </a:t>
            </a:r>
            <a:r>
              <a:rPr lang="de-DE" sz="2000" dirty="0">
                <a:latin typeface="Times New Roman"/>
                <a:ea typeface="Calibri"/>
                <a:cs typeface="Times New Roman"/>
              </a:rPr>
              <a:t>create a Strategic Plan for a Baha‘i Project called : NOT A CRIME.. </a:t>
            </a:r>
            <a:r>
              <a:rPr lang="de-DE" sz="2000" dirty="0" smtClean="0">
                <a:effectLst/>
                <a:latin typeface="Times New Roman"/>
                <a:ea typeface="Calibri"/>
                <a:cs typeface="Times New Roman"/>
              </a:rPr>
              <a:t>In this meeting we use a new method called ASK-MATT Game. </a:t>
            </a:r>
          </a:p>
          <a:p>
            <a:r>
              <a:rPr lang="de-DE" sz="2000" dirty="0" smtClean="0">
                <a:latin typeface="Times New Roman"/>
                <a:ea typeface="Calibri"/>
                <a:cs typeface="Times New Roman"/>
              </a:rPr>
              <a:t>The purpose of the project is to help promoting a worldwide awareness and to support the idea that a formal college education is a basic human right of an individual, not only fostering a person‘s life sustenance, but it is also  essential for the physical, intellectual, emotional and spiritual development of that individual. This essential human right is presently denied to Baha‘is in Iran since 1980s and the respective providers of higher education to Baha‘is are being persecuted. The project attempts to bring an awareness for this human right and to gain worldwide support by involving artists, leaders and community members to express peacefully this belief.</a:t>
            </a:r>
            <a:endParaRPr lang="de-DE" sz="2000" dirty="0" smtClean="0">
              <a:effectLst/>
              <a:latin typeface="Times New Roman"/>
              <a:ea typeface="Calibri"/>
              <a:cs typeface="Times New Roman"/>
            </a:endParaRPr>
          </a:p>
          <a:p>
            <a:pPr marL="0" marR="0">
              <a:spcBef>
                <a:spcPts val="0"/>
              </a:spcBef>
              <a:spcAft>
                <a:spcPts val="0"/>
              </a:spcAft>
            </a:pPr>
            <a:r>
              <a:rPr lang="de-DE" sz="2000" dirty="0" smtClean="0">
                <a:latin typeface="Times New Roman"/>
                <a:ea typeface="Calibri"/>
                <a:cs typeface="Times New Roman"/>
              </a:rPr>
              <a:t>Participants: Kari Marshall, Shah Pezeshk, Marti Bitts, Bud Polk and Behrooz Behboodi. We also have an on-line Skype participation of the hounered guest and facilitator, Dr. Steven Wallis who is the </a:t>
            </a:r>
            <a:r>
              <a:rPr lang="de-DE" sz="2000" dirty="0">
                <a:latin typeface="Times New Roman"/>
                <a:ea typeface="Calibri"/>
                <a:cs typeface="Times New Roman"/>
              </a:rPr>
              <a:t>f</a:t>
            </a:r>
            <a:r>
              <a:rPr lang="de-DE" sz="2000" dirty="0" smtClean="0">
                <a:latin typeface="Times New Roman"/>
                <a:ea typeface="Calibri"/>
                <a:cs typeface="Times New Roman"/>
              </a:rPr>
              <a:t>ounder of ASK-MATT</a:t>
            </a:r>
            <a:endParaRPr lang="de-DE" sz="2000" dirty="0" smtClean="0">
              <a:effectLst/>
              <a:latin typeface="Times New Roman"/>
              <a:ea typeface="Calibri"/>
              <a:cs typeface="Times New Roman"/>
            </a:endParaRPr>
          </a:p>
        </p:txBody>
      </p:sp>
      <p:pic>
        <p:nvPicPr>
          <p:cNvPr id="6"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786688" y="6261339"/>
            <a:ext cx="304800" cy="304800"/>
          </a:xfrm>
          <a:prstGeom prst="rect">
            <a:avLst/>
          </a:prstGeom>
        </p:spPr>
      </p:pic>
      <p:pic>
        <p:nvPicPr>
          <p:cNvPr id="8" name="Audio 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15771551"/>
      </p:ext>
    </p:extLst>
  </p:cSld>
  <p:clrMapOvr>
    <a:masterClrMapping/>
  </p:clrMapOvr>
  <mc:AlternateContent xmlns:mc="http://schemas.openxmlformats.org/markup-compatibility/2006" xmlns:p14="http://schemas.microsoft.com/office/powerpoint/2010/main">
    <mc:Choice Requires="p14">
      <p:transition p14:dur="10" advClick="0" advTm="123048"/>
    </mc:Choice>
    <mc:Fallback xmlns="">
      <p:transition advClick="0" advTm="123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1" presetClass="mediacall" presetSubtype="0" fill="hold" nodeType="withEffect">
                                  <p:stCondLst>
                                    <p:cond delay="0"/>
                                  </p:stCondLst>
                                  <p:childTnLst>
                                    <p:cmd type="call" cmd="playFrom(0.0)">
                                      <p:cBhvr>
                                        <p:cTn id="15" dur="1200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6"/>
                </p:tgtEl>
              </p:cMediaNode>
            </p:audio>
            <p:audio isNarration="1">
              <p:cMediaNode vol="80000" showWhenStopped="0">
                <p:cTn id="17" fill="hold" display="0">
                  <p:stCondLst>
                    <p:cond delay="indefinite"/>
                  </p:stCondLst>
                  <p:endCondLst>
                    <p:cond evt="onStopAudio" delay="0">
                      <p:tgtEl>
                        <p:sldTgt/>
                      </p:tgtEl>
                    </p:cond>
                  </p:endCondLst>
                </p:cTn>
                <p:tgtEl>
                  <p:spTgt spid="8"/>
                </p:tgtEl>
              </p:cMediaNode>
            </p:audio>
          </p:childTnLst>
        </p:cTn>
      </p:par>
    </p:tnLst>
    <p:bldLst>
      <p:bldP spid="5" grpId="0" animBg="1"/>
    </p:bldLst>
  </p:timing>
  <p:extLst mod="1">
    <p:ext uri="{E180D4A7-C9FB-4DFB-919C-405C955672EB}">
      <p14:showEvtLst xmlns:p14="http://schemas.microsoft.com/office/powerpoint/2010/main">
        <p14:playEvt time="3229" objId="6"/>
        <p14:stopEvt time="123048" objId="6"/>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13"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smtClean="0">
                <a:solidFill>
                  <a:srgbClr val="000000"/>
                </a:solidFill>
                <a:latin typeface="Times New Roman"/>
                <a:ea typeface="Calibri"/>
                <a:cs typeface="Times New Roman"/>
              </a:rPr>
              <a:t>"NOT A CRIME" </a:t>
            </a:r>
            <a:r>
              <a:rPr lang="de-DE" sz="2200" b="1" smtClean="0">
                <a:solidFill>
                  <a:srgbClr val="000000"/>
                </a:solidFill>
                <a:latin typeface="Times New Roman"/>
                <a:ea typeface="Calibri"/>
                <a:cs typeface="Times New Roman"/>
              </a:rPr>
              <a:t>PROJECT IN LITTLETON </a:t>
            </a:r>
            <a:r>
              <a:rPr lang="de-DE" sz="1800" b="1" smtClean="0">
                <a:solidFill>
                  <a:srgbClr val="000000"/>
                </a:solidFill>
                <a:latin typeface="Times New Roman"/>
                <a:ea typeface="Calibri"/>
                <a:cs typeface="Times New Roman"/>
              </a:rPr>
              <a:t>- possibly cluster 18</a:t>
            </a:r>
            <a:endParaRPr lang="en-US" sz="1200" dirty="0">
              <a:latin typeface="Times New Roman"/>
              <a:ea typeface="Calibri"/>
              <a:cs typeface="Times New Roman"/>
            </a:endParaRPr>
          </a:p>
        </p:txBody>
      </p:sp>
      <p:sp>
        <p:nvSpPr>
          <p:cNvPr id="5" name="Rectangular Callout 4"/>
          <p:cNvSpPr/>
          <p:nvPr/>
        </p:nvSpPr>
        <p:spPr>
          <a:xfrm>
            <a:off x="457200" y="1676399"/>
            <a:ext cx="8229600" cy="4889739"/>
          </a:xfrm>
          <a:prstGeom prst="wedgeRectCallout">
            <a:avLst>
              <a:gd name="adj1" fmla="val -20124"/>
              <a:gd name="adj2" fmla="val 4955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A</a:t>
            </a:r>
            <a:r>
              <a:rPr lang="en-US" b="1" dirty="0"/>
              <a:t> </a:t>
            </a:r>
            <a:r>
              <a:rPr lang="en-US" dirty="0"/>
              <a:t>“P</a:t>
            </a:r>
            <a:r>
              <a:rPr lang="en-US" i="1" dirty="0"/>
              <a:t>oint Of Interest</a:t>
            </a:r>
            <a:r>
              <a:rPr lang="en-US" dirty="0"/>
              <a:t>”(POI) – is like a place on a map. Players chooses what their </a:t>
            </a:r>
            <a:r>
              <a:rPr lang="en-US" i="1" dirty="0"/>
              <a:t>POI</a:t>
            </a:r>
            <a:r>
              <a:rPr lang="en-US" dirty="0"/>
              <a:t> will be and writes a title on the piece. Instead of “national parks” this can be anything that the player feels is important or interesting for the organization – from “pencils in the stockroom,” to “employee motivation,” and even “interest rate.” POIs should be measurable – but it is not absolutely essential. After all, there are some very important things in life that are very difficult to quantify.  </a:t>
            </a:r>
          </a:p>
          <a:p>
            <a:r>
              <a:rPr lang="en-US" dirty="0"/>
              <a:t> </a:t>
            </a:r>
          </a:p>
          <a:p>
            <a:r>
              <a:rPr lang="en-US" dirty="0" smtClean="0"/>
              <a:t>A “</a:t>
            </a:r>
            <a:r>
              <a:rPr lang="en-US" i="1" dirty="0" smtClean="0"/>
              <a:t>Causeway</a:t>
            </a:r>
            <a:r>
              <a:rPr lang="en-US" dirty="0" smtClean="0"/>
              <a:t>” is like a road on a map. Only here, </a:t>
            </a:r>
            <a:r>
              <a:rPr lang="en-US" i="1" dirty="0" smtClean="0"/>
              <a:t>Causeways</a:t>
            </a:r>
            <a:r>
              <a:rPr lang="en-US" dirty="0" smtClean="0"/>
              <a:t> show the direction of cause-and-effect. For example, one </a:t>
            </a:r>
            <a:r>
              <a:rPr lang="en-US" i="1" dirty="0" smtClean="0"/>
              <a:t>POI</a:t>
            </a:r>
            <a:r>
              <a:rPr lang="en-US" dirty="0" smtClean="0"/>
              <a:t> might say, “providing more customer service training for employees” and a </a:t>
            </a:r>
            <a:r>
              <a:rPr lang="en-US" i="1" dirty="0" smtClean="0"/>
              <a:t>Causeway</a:t>
            </a:r>
            <a:r>
              <a:rPr lang="en-US" dirty="0" smtClean="0"/>
              <a:t> is played to link the training with another </a:t>
            </a:r>
            <a:r>
              <a:rPr lang="en-US" i="1" dirty="0" smtClean="0"/>
              <a:t>POI</a:t>
            </a:r>
            <a:r>
              <a:rPr lang="en-US" dirty="0" smtClean="0"/>
              <a:t> “customers more satisfied.” Essentially, the causeway tells how changes in on </a:t>
            </a:r>
            <a:r>
              <a:rPr lang="en-US" i="1" dirty="0" smtClean="0"/>
              <a:t>POI</a:t>
            </a:r>
            <a:r>
              <a:rPr lang="en-US" dirty="0" smtClean="0"/>
              <a:t> results in changes in another </a:t>
            </a:r>
            <a:r>
              <a:rPr lang="en-US" i="1" dirty="0" smtClean="0"/>
              <a:t>POI</a:t>
            </a:r>
            <a:r>
              <a:rPr lang="en-US" dirty="0" smtClean="0"/>
              <a:t>. A good way to evaluate a Causeway is to listen to how it sounds in a sentence. For example, “More of (this </a:t>
            </a:r>
            <a:r>
              <a:rPr lang="en-US" i="1" dirty="0" smtClean="0"/>
              <a:t>POI</a:t>
            </a:r>
            <a:r>
              <a:rPr lang="en-US" dirty="0" smtClean="0"/>
              <a:t>) will cause more of (that </a:t>
            </a:r>
            <a:r>
              <a:rPr lang="en-US" i="1" dirty="0" smtClean="0"/>
              <a:t>POI)</a:t>
            </a:r>
            <a:r>
              <a:rPr lang="en-US" dirty="0" smtClean="0"/>
              <a:t>.” Negative expressions are not allowed. It is silly to say “This does NOT cause that” or “You can’t get there from here.”</a:t>
            </a:r>
            <a:endParaRPr lang="en-US" dirty="0"/>
          </a:p>
        </p:txBody>
      </p:sp>
      <p:sp>
        <p:nvSpPr>
          <p:cNvPr id="7" name="Oval Callout 6"/>
          <p:cNvSpPr/>
          <p:nvPr/>
        </p:nvSpPr>
        <p:spPr>
          <a:xfrm>
            <a:off x="2667000" y="3505200"/>
            <a:ext cx="3810000" cy="436069"/>
          </a:xfrm>
          <a:prstGeom prst="wedgeEllipseCallout">
            <a:avLst>
              <a:gd name="adj1" fmla="val -774"/>
              <a:gd name="adj2" fmla="val 17523"/>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050" dirty="0">
                <a:effectLst/>
                <a:latin typeface="Times New Roman"/>
                <a:ea typeface="Calibri"/>
                <a:cs typeface="Times New Roman"/>
              </a:rPr>
              <a:t> Initials: </a:t>
            </a:r>
            <a:r>
              <a:rPr lang="de-DE" sz="1050" dirty="0" smtClean="0">
                <a:effectLst/>
                <a:latin typeface="Times New Roman"/>
                <a:ea typeface="Calibri"/>
                <a:cs typeface="Times New Roman"/>
              </a:rPr>
              <a:t>MB Measures</a:t>
            </a:r>
            <a:r>
              <a:rPr lang="de-DE" sz="1050" dirty="0">
                <a:effectLst/>
                <a:latin typeface="Times New Roman"/>
                <a:ea typeface="Calibri"/>
                <a:cs typeface="Times New Roman"/>
              </a:rPr>
              <a:t>: hours</a:t>
            </a:r>
            <a:r>
              <a:rPr lang="de-DE" sz="1050" baseline="0" dirty="0">
                <a:effectLst/>
                <a:latin typeface="Times New Roman"/>
                <a:ea typeface="Calibri"/>
                <a:cs typeface="Times New Roman"/>
              </a:rPr>
              <a:t> looking for </a:t>
            </a:r>
            <a:r>
              <a:rPr lang="de-DE" sz="800" baseline="0" dirty="0">
                <a:effectLst/>
                <a:latin typeface="Times New Roman"/>
                <a:ea typeface="Calibri"/>
                <a:cs typeface="Times New Roman"/>
              </a:rPr>
              <a:t>artists</a:t>
            </a:r>
          </a:p>
          <a:p>
            <a:pPr marL="0" marR="0" algn="ctr">
              <a:spcBef>
                <a:spcPts val="0"/>
              </a:spcBef>
              <a:spcAft>
                <a:spcPts val="0"/>
              </a:spcAft>
            </a:pPr>
            <a:r>
              <a:rPr lang="de-DE" sz="1050" b="1" dirty="0">
                <a:effectLst/>
                <a:latin typeface="Times New Roman"/>
                <a:ea typeface="Calibri"/>
                <a:cs typeface="Times New Roman"/>
              </a:rPr>
              <a:t>LOCATE PUBLIC ARTISTS</a:t>
            </a:r>
          </a:p>
        </p:txBody>
      </p:sp>
      <p:pic>
        <p:nvPicPr>
          <p:cNvPr id="8" name="Picture 7"/>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5400000">
            <a:off x="3237684" y="5155622"/>
            <a:ext cx="306432" cy="2514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164006"/>
      </p:ext>
    </p:extLst>
  </p:cSld>
  <p:clrMapOvr>
    <a:masterClrMapping/>
  </p:clrMapOvr>
  <mc:AlternateContent xmlns:mc="http://schemas.openxmlformats.org/markup-compatibility/2006" xmlns:p14="http://schemas.microsoft.com/office/powerpoint/2010/main">
    <mc:Choice Requires="p14">
      <p:transition p14:dur="10" advClick="0" advTm="10284"/>
    </mc:Choice>
    <mc:Fallback xmlns="">
      <p:transition advClick="0" advTm="10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0"/>
                                        <p:tgtEl>
                                          <p:spTgt spid="5"/>
                                        </p:tgtEl>
                                      </p:cBhvr>
                                    </p:animEffect>
                                    <p:anim calcmode="lin" valueType="num">
                                      <p:cBhvr>
                                        <p:cTn id="8" dur="15000" fill="hold"/>
                                        <p:tgtEl>
                                          <p:spTgt spid="5"/>
                                        </p:tgtEl>
                                        <p:attrNameLst>
                                          <p:attrName>ppt_x</p:attrName>
                                        </p:attrNameLst>
                                      </p:cBhvr>
                                      <p:tavLst>
                                        <p:tav tm="0">
                                          <p:val>
                                            <p:strVal val="#ppt_x"/>
                                          </p:val>
                                        </p:tav>
                                        <p:tav tm="100000">
                                          <p:val>
                                            <p:strVal val="#ppt_x"/>
                                          </p:val>
                                        </p:tav>
                                      </p:tavLst>
                                    </p:anim>
                                    <p:anim calcmode="lin" valueType="num">
                                      <p:cBhvr>
                                        <p:cTn id="9" dur="15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13"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smtClean="0">
                <a:solidFill>
                  <a:srgbClr val="000000"/>
                </a:solidFill>
                <a:latin typeface="Times New Roman"/>
                <a:ea typeface="Calibri"/>
                <a:cs typeface="Times New Roman"/>
              </a:rPr>
              <a:t>"NOT A CRIME" </a:t>
            </a:r>
            <a:r>
              <a:rPr lang="de-DE" sz="2200" b="1" smtClean="0">
                <a:solidFill>
                  <a:srgbClr val="000000"/>
                </a:solidFill>
                <a:latin typeface="Times New Roman"/>
                <a:ea typeface="Calibri"/>
                <a:cs typeface="Times New Roman"/>
              </a:rPr>
              <a:t>PROJECT IN LITTLETON </a:t>
            </a:r>
            <a:r>
              <a:rPr lang="de-DE" sz="1800" b="1" smtClean="0">
                <a:solidFill>
                  <a:srgbClr val="000000"/>
                </a:solidFill>
                <a:latin typeface="Times New Roman"/>
                <a:ea typeface="Calibri"/>
                <a:cs typeface="Times New Roman"/>
              </a:rPr>
              <a:t>- possibly cluster 18</a:t>
            </a:r>
            <a:endParaRPr lang="en-US" sz="1200" dirty="0">
              <a:latin typeface="Times New Roman"/>
              <a:ea typeface="Calibri"/>
              <a:cs typeface="Times New Roman"/>
            </a:endParaRPr>
          </a:p>
        </p:txBody>
      </p:sp>
      <p:sp>
        <p:nvSpPr>
          <p:cNvPr id="5" name="Rectangular Callout 4"/>
          <p:cNvSpPr/>
          <p:nvPr/>
        </p:nvSpPr>
        <p:spPr>
          <a:xfrm>
            <a:off x="457200" y="1676399"/>
            <a:ext cx="8229600" cy="4889739"/>
          </a:xfrm>
          <a:prstGeom prst="wedgeRectCallout">
            <a:avLst>
              <a:gd name="adj1" fmla="val -20124"/>
              <a:gd name="adj2" fmla="val 4955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 </a:t>
            </a:r>
          </a:p>
          <a:p>
            <a:r>
              <a:rPr lang="en-US" dirty="0"/>
              <a:t>A “</a:t>
            </a:r>
            <a:r>
              <a:rPr lang="en-US" i="1" dirty="0"/>
              <a:t>Fog</a:t>
            </a:r>
            <a:r>
              <a:rPr lang="en-US" dirty="0"/>
              <a:t>” is placed when the group cannot come to a fast voting decision. </a:t>
            </a:r>
            <a:r>
              <a:rPr lang="en-US" i="1" dirty="0"/>
              <a:t>Fog</a:t>
            </a:r>
            <a:r>
              <a:rPr lang="en-US" dirty="0"/>
              <a:t> indicates lack of group clarity and the need for additional research. A </a:t>
            </a:r>
            <a:r>
              <a:rPr lang="en-US" i="1" dirty="0"/>
              <a:t>Fog</a:t>
            </a:r>
            <a:r>
              <a:rPr lang="en-US" dirty="0"/>
              <a:t> is placed if there is no majority for a vote on the measurability of a </a:t>
            </a:r>
            <a:r>
              <a:rPr lang="en-US" i="1" dirty="0"/>
              <a:t>POI</a:t>
            </a:r>
            <a:r>
              <a:rPr lang="en-US" dirty="0"/>
              <a:t> or the validity of a </a:t>
            </a:r>
            <a:r>
              <a:rPr lang="en-US" i="1" dirty="0"/>
              <a:t>Causeway</a:t>
            </a:r>
            <a:r>
              <a:rPr lang="en-US" dirty="0"/>
              <a:t>… or by group majority if the argument gets too heated (we’ve all been on road trips like that). When this occurs, discussion on the piece is halted for the time and play continues to the next person. A </a:t>
            </a:r>
            <a:r>
              <a:rPr lang="en-US" i="1" dirty="0"/>
              <a:t>Causeway</a:t>
            </a:r>
            <a:r>
              <a:rPr lang="en-US" dirty="0"/>
              <a:t> that is under FOG may remain on the map but does not count toward any player’s point total. A POI under FOG may remain on the table but the player does not receive a bonus point for measurability. </a:t>
            </a:r>
          </a:p>
          <a:p>
            <a:r>
              <a:rPr lang="en-US" dirty="0"/>
              <a:t> </a:t>
            </a:r>
          </a:p>
          <a:p>
            <a:r>
              <a:rPr lang="en-US" dirty="0" smtClean="0"/>
              <a:t>BONUS - A </a:t>
            </a:r>
            <a:r>
              <a:rPr lang="en-US" i="1" dirty="0" smtClean="0"/>
              <a:t>Gold Star</a:t>
            </a:r>
            <a:r>
              <a:rPr lang="en-US" dirty="0" smtClean="0"/>
              <a:t> is placed on a </a:t>
            </a:r>
            <a:r>
              <a:rPr lang="en-US" i="1" dirty="0" smtClean="0"/>
              <a:t>POI</a:t>
            </a:r>
            <a:r>
              <a:rPr lang="en-US" dirty="0" smtClean="0"/>
              <a:t> the first time that a second valid </a:t>
            </a:r>
            <a:r>
              <a:rPr lang="en-US" i="1" dirty="0" smtClean="0"/>
              <a:t>Causeway</a:t>
            </a:r>
            <a:r>
              <a:rPr lang="en-US" dirty="0" smtClean="0"/>
              <a:t> is placed pointing </a:t>
            </a:r>
            <a:r>
              <a:rPr lang="en-US" b="1" u="sng" dirty="0" smtClean="0"/>
              <a:t>towards</a:t>
            </a:r>
            <a:r>
              <a:rPr lang="en-US" dirty="0" smtClean="0"/>
              <a:t> the POI (a valid Causeway is one that passes the vote). The player who places that </a:t>
            </a:r>
            <a:r>
              <a:rPr lang="en-US" i="1" dirty="0" smtClean="0"/>
              <a:t>Causeway</a:t>
            </a:r>
            <a:r>
              <a:rPr lang="en-US" dirty="0" smtClean="0"/>
              <a:t> is awarded a </a:t>
            </a:r>
            <a:r>
              <a:rPr lang="en-US" b="1" dirty="0" smtClean="0"/>
              <a:t>bonus point</a:t>
            </a:r>
            <a:r>
              <a:rPr lang="en-US" dirty="0" smtClean="0"/>
              <a:t>. On a real map, different roads provide you with different options for reaching your destinations. The </a:t>
            </a:r>
            <a:r>
              <a:rPr lang="en-US" i="1" dirty="0" smtClean="0"/>
              <a:t>Gold Star</a:t>
            </a:r>
            <a:r>
              <a:rPr lang="en-US" dirty="0" smtClean="0"/>
              <a:t> shows the importance of having different paths to reach your </a:t>
            </a:r>
            <a:r>
              <a:rPr lang="en-US" i="1" dirty="0" smtClean="0"/>
              <a:t>POIs</a:t>
            </a:r>
            <a:r>
              <a:rPr lang="en-US" dirty="0" smtClean="0"/>
              <a:t>. MORE POIs with Gold Stars means a higher </a:t>
            </a:r>
            <a:r>
              <a:rPr lang="en-US" b="1" dirty="0" smtClean="0"/>
              <a:t>Group</a:t>
            </a:r>
            <a:r>
              <a:rPr lang="en-US" dirty="0" smtClean="0"/>
              <a:t> score. </a:t>
            </a:r>
          </a:p>
          <a:p>
            <a:r>
              <a:rPr lang="en-US" dirty="0" smtClean="0"/>
              <a:t> </a:t>
            </a:r>
          </a:p>
        </p:txBody>
      </p:sp>
      <p:pic>
        <p:nvPicPr>
          <p:cNvPr id="6" name="18661172" descr="Image of Five-Pointed Star from iStockphoto #18661172"/>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036853" y="5867400"/>
            <a:ext cx="457200" cy="471338"/>
          </a:xfrm>
          <a:prstGeom prst="rect">
            <a:avLst/>
          </a:prstGeom>
          <a:noFill/>
          <a:ln>
            <a:noFill/>
          </a:ln>
        </p:spPr>
      </p:pic>
    </p:spTree>
    <p:custDataLst>
      <p:tags r:id="rId1"/>
    </p:custDataLst>
    <p:extLst>
      <p:ext uri="{BB962C8B-B14F-4D97-AF65-F5344CB8AC3E}">
        <p14:creationId xmlns:p14="http://schemas.microsoft.com/office/powerpoint/2010/main" val="1367283639"/>
      </p:ext>
    </p:extLst>
  </p:cSld>
  <p:clrMapOvr>
    <a:masterClrMapping/>
  </p:clrMapOvr>
  <mc:AlternateContent xmlns:mc="http://schemas.openxmlformats.org/markup-compatibility/2006" xmlns:p14="http://schemas.microsoft.com/office/powerpoint/2010/main">
    <mc:Choice Requires="p14">
      <p:transition p14:dur="10" advClick="0" advTm="10881"/>
    </mc:Choice>
    <mc:Fallback xmlns="">
      <p:transition advClick="0" advTm="108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500"/>
                                        <p:tgtEl>
                                          <p:spTgt spid="5"/>
                                        </p:tgtEl>
                                      </p:cBhvr>
                                    </p:animEffect>
                                    <p:anim calcmode="lin" valueType="num">
                                      <p:cBhvr>
                                        <p:cTn id="8" dur="15500" fill="hold"/>
                                        <p:tgtEl>
                                          <p:spTgt spid="5"/>
                                        </p:tgtEl>
                                        <p:attrNameLst>
                                          <p:attrName>ppt_x</p:attrName>
                                        </p:attrNameLst>
                                      </p:cBhvr>
                                      <p:tavLst>
                                        <p:tav tm="0">
                                          <p:val>
                                            <p:strVal val="#ppt_x"/>
                                          </p:val>
                                        </p:tav>
                                        <p:tav tm="100000">
                                          <p:val>
                                            <p:strVal val="#ppt_x"/>
                                          </p:val>
                                        </p:tav>
                                      </p:tavLst>
                                    </p:anim>
                                    <p:anim calcmode="lin" valueType="num">
                                      <p:cBhvr>
                                        <p:cTn id="9" dur="15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13"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smtClean="0">
                <a:solidFill>
                  <a:srgbClr val="000000"/>
                </a:solidFill>
                <a:latin typeface="Times New Roman"/>
                <a:ea typeface="Calibri"/>
                <a:cs typeface="Times New Roman"/>
              </a:rPr>
              <a:t>"NOT A CRIME" </a:t>
            </a:r>
            <a:r>
              <a:rPr lang="de-DE" sz="2200" b="1" smtClean="0">
                <a:solidFill>
                  <a:srgbClr val="000000"/>
                </a:solidFill>
                <a:latin typeface="Times New Roman"/>
                <a:ea typeface="Calibri"/>
                <a:cs typeface="Times New Roman"/>
              </a:rPr>
              <a:t>PROJECT IN LITTLETON </a:t>
            </a:r>
            <a:r>
              <a:rPr lang="de-DE" sz="1800" b="1" smtClean="0">
                <a:solidFill>
                  <a:srgbClr val="000000"/>
                </a:solidFill>
                <a:latin typeface="Times New Roman"/>
                <a:ea typeface="Calibri"/>
                <a:cs typeface="Times New Roman"/>
              </a:rPr>
              <a:t>- possibly cluster 18</a:t>
            </a:r>
            <a:endParaRPr lang="en-US" sz="1200" dirty="0">
              <a:latin typeface="Times New Roman"/>
              <a:ea typeface="Calibri"/>
              <a:cs typeface="Times New Roman"/>
            </a:endParaRPr>
          </a:p>
        </p:txBody>
      </p:sp>
      <p:sp>
        <p:nvSpPr>
          <p:cNvPr id="5" name="Rectangular Callout 4"/>
          <p:cNvSpPr/>
          <p:nvPr/>
        </p:nvSpPr>
        <p:spPr>
          <a:xfrm>
            <a:off x="457200" y="1676399"/>
            <a:ext cx="8229600" cy="4889739"/>
          </a:xfrm>
          <a:prstGeom prst="wedgeRectCallout">
            <a:avLst>
              <a:gd name="adj1" fmla="val -20124"/>
              <a:gd name="adj2" fmla="val 4955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2000" dirty="0" smtClean="0"/>
              <a:t>TO </a:t>
            </a:r>
            <a:r>
              <a:rPr lang="en-US" sz="2000" dirty="0"/>
              <a:t>GAIN a higher score, be sure that the POIs you play are measurable. Some things (morale, for example) are important, but not easily measurable. Be sure that the Causeways you play are reasonable! Finally, aim to be the person who places the second Causeway pointing toward a POI. </a:t>
            </a:r>
          </a:p>
          <a:p>
            <a:r>
              <a:rPr lang="en-US" sz="2000" dirty="0"/>
              <a:t> </a:t>
            </a:r>
          </a:p>
          <a:p>
            <a:r>
              <a:rPr lang="en-US" sz="2000" b="1" dirty="0"/>
              <a:t>MISCELLANEOUS RULES</a:t>
            </a:r>
            <a:endParaRPr lang="en-US" sz="2000" dirty="0"/>
          </a:p>
          <a:p>
            <a:pPr lvl="0"/>
            <a:r>
              <a:rPr lang="en-US" sz="2000" dirty="0"/>
              <a:t>Pieces may be rearranged by group consensus – especially to make the map more readable and/or to make room for more pieces.</a:t>
            </a:r>
          </a:p>
          <a:p>
            <a:pPr lvl="0"/>
            <a:r>
              <a:rPr lang="en-US" sz="2000" dirty="0"/>
              <a:t>A “FOG” piece may be placed by any person as a reminder to indicate where additional conversation or research is needed “outside the room.” No adjustment to score occurs when a </a:t>
            </a:r>
            <a:r>
              <a:rPr lang="en-US" sz="2000" i="1" dirty="0"/>
              <a:t>Fog</a:t>
            </a:r>
            <a:r>
              <a:rPr lang="en-US" sz="2000" dirty="0"/>
              <a:t> is placed by an individual.</a:t>
            </a:r>
          </a:p>
          <a:p>
            <a:r>
              <a:rPr lang="en-US" sz="2000" dirty="0"/>
              <a:t>Rules may be changed with consent of facilitator and consensus of all players. All </a:t>
            </a:r>
            <a:endParaRPr lang="de-DE" sz="2000" dirty="0" smtClean="0">
              <a:effectLst/>
              <a:latin typeface="Times New Roman"/>
              <a:ea typeface="Calibri"/>
              <a:cs typeface="Times New Roman"/>
            </a:endParaRPr>
          </a:p>
        </p:txBody>
      </p:sp>
    </p:spTree>
    <p:custDataLst>
      <p:tags r:id="rId1"/>
    </p:custDataLst>
    <p:extLst>
      <p:ext uri="{BB962C8B-B14F-4D97-AF65-F5344CB8AC3E}">
        <p14:creationId xmlns:p14="http://schemas.microsoft.com/office/powerpoint/2010/main" val="3686031194"/>
      </p:ext>
    </p:extLst>
  </p:cSld>
  <p:clrMapOvr>
    <a:masterClrMapping/>
  </p:clrMapOvr>
  <mc:AlternateContent xmlns:mc="http://schemas.openxmlformats.org/markup-compatibility/2006" xmlns:p14="http://schemas.microsoft.com/office/powerpoint/2010/main">
    <mc:Choice Requires="p14">
      <p:transition p14:dur="10" advClick="0" advTm="6086"/>
    </mc:Choice>
    <mc:Fallback xmlns="">
      <p:transition advClick="0" advTm="60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13"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smtClean="0">
                <a:solidFill>
                  <a:srgbClr val="000000"/>
                </a:solidFill>
                <a:latin typeface="Times New Roman"/>
                <a:ea typeface="Calibri"/>
                <a:cs typeface="Times New Roman"/>
              </a:rPr>
              <a:t>"NOT A CRIME" </a:t>
            </a:r>
            <a:r>
              <a:rPr lang="de-DE" sz="2200" b="1" smtClean="0">
                <a:solidFill>
                  <a:srgbClr val="000000"/>
                </a:solidFill>
                <a:latin typeface="Times New Roman"/>
                <a:ea typeface="Calibri"/>
                <a:cs typeface="Times New Roman"/>
              </a:rPr>
              <a:t>PROJECT IN LITTLETON </a:t>
            </a:r>
            <a:r>
              <a:rPr lang="de-DE" sz="1800" b="1" smtClean="0">
                <a:solidFill>
                  <a:srgbClr val="000000"/>
                </a:solidFill>
                <a:latin typeface="Times New Roman"/>
                <a:ea typeface="Calibri"/>
                <a:cs typeface="Times New Roman"/>
              </a:rPr>
              <a:t>- possibly cluster 18</a:t>
            </a:r>
            <a:endParaRPr lang="en-US" sz="1200" dirty="0">
              <a:latin typeface="Times New Roman"/>
              <a:ea typeface="Calibri"/>
              <a:cs typeface="Times New Roman"/>
            </a:endParaRPr>
          </a:p>
        </p:txBody>
      </p:sp>
      <p:sp>
        <p:nvSpPr>
          <p:cNvPr id="5" name="Rectangular Callout 4"/>
          <p:cNvSpPr/>
          <p:nvPr/>
        </p:nvSpPr>
        <p:spPr>
          <a:xfrm>
            <a:off x="457200" y="1676399"/>
            <a:ext cx="8229600" cy="4889739"/>
          </a:xfrm>
          <a:prstGeom prst="wedgeRectCallout">
            <a:avLst>
              <a:gd name="adj1" fmla="val -20124"/>
              <a:gd name="adj2" fmla="val 4955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sz="2000" dirty="0" smtClean="0">
              <a:effectLst/>
              <a:latin typeface="Times New Roman"/>
              <a:ea typeface="Calibri"/>
              <a:cs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55" y="1809139"/>
            <a:ext cx="7998846" cy="466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39995661"/>
      </p:ext>
    </p:extLst>
  </p:cSld>
  <p:clrMapOvr>
    <a:masterClrMapping/>
  </p:clrMapOvr>
  <mc:AlternateContent xmlns:mc="http://schemas.openxmlformats.org/markup-compatibility/2006" xmlns:p14="http://schemas.microsoft.com/office/powerpoint/2010/main">
    <mc:Choice Requires="p14">
      <p:transition p14:dur="10" advClick="0" advTm="2634"/>
    </mc:Choice>
    <mc:Fallback xmlns="">
      <p:transition advClick="0" advTm="2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386765" y="3864013"/>
            <a:ext cx="1913172" cy="1191922"/>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BP</a:t>
            </a:r>
          </a:p>
          <a:p>
            <a:pPr marL="0" marR="0" algn="ctr">
              <a:spcBef>
                <a:spcPts val="0"/>
              </a:spcBef>
              <a:spcAft>
                <a:spcPts val="0"/>
              </a:spcAft>
            </a:pPr>
            <a:r>
              <a:rPr lang="de-DE" sz="1200" dirty="0">
                <a:effectLst/>
                <a:latin typeface="Times New Roman"/>
                <a:ea typeface="Calibri"/>
                <a:cs typeface="Times New Roman"/>
              </a:rPr>
              <a:t>Measures: Consensus of </a:t>
            </a:r>
            <a:r>
              <a:rPr lang="de-DE" sz="1200" dirty="0" smtClean="0">
                <a:effectLst/>
                <a:latin typeface="Times New Roman"/>
                <a:ea typeface="Calibri"/>
                <a:cs typeface="Times New Roman"/>
              </a:rPr>
              <a:t>LSA</a:t>
            </a:r>
          </a:p>
          <a:p>
            <a:pPr marL="0" marR="0" algn="ctr">
              <a:spcBef>
                <a:spcPts val="0"/>
              </a:spcBef>
              <a:spcAft>
                <a:spcPts val="0"/>
              </a:spcAft>
            </a:pPr>
            <a:endParaRPr lang="de-DE" sz="1400" dirty="0" smtClean="0">
              <a:effectLst/>
              <a:latin typeface="Times New Roman"/>
              <a:ea typeface="Calibri"/>
              <a:cs typeface="Times New Roman"/>
            </a:endParaRPr>
          </a:p>
          <a:p>
            <a:pPr marL="0" marR="0" algn="ctr">
              <a:spcBef>
                <a:spcPts val="0"/>
              </a:spcBef>
              <a:spcAft>
                <a:spcPts val="0"/>
              </a:spcAft>
            </a:pPr>
            <a:r>
              <a:rPr lang="de-DE" sz="1000" b="1" baseline="0" dirty="0" smtClean="0">
                <a:effectLst/>
                <a:latin typeface="Times New Roman"/>
                <a:ea typeface="Calibri"/>
                <a:cs typeface="Times New Roman"/>
              </a:rPr>
              <a:t>DEVELOP </a:t>
            </a:r>
            <a:r>
              <a:rPr lang="de-DE" sz="1000" b="1" baseline="0" dirty="0">
                <a:effectLst/>
                <a:latin typeface="Times New Roman"/>
                <a:ea typeface="Calibri"/>
                <a:cs typeface="Times New Roman"/>
              </a:rPr>
              <a:t>ARTIST GUIDELINE </a:t>
            </a:r>
            <a:endParaRPr lang="en-US" sz="1000" b="1" dirty="0">
              <a:effectLst/>
              <a:latin typeface="Times New Roman"/>
              <a:ea typeface="Calibri"/>
              <a:cs typeface="Times New Roman"/>
            </a:endParaRPr>
          </a:p>
        </p:txBody>
      </p:sp>
      <p:sp>
        <p:nvSpPr>
          <p:cNvPr id="4" name="Oval Callout 3"/>
          <p:cNvSpPr/>
          <p:nvPr/>
        </p:nvSpPr>
        <p:spPr>
          <a:xfrm>
            <a:off x="485955" y="1857467"/>
            <a:ext cx="2227470" cy="1447800"/>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BP</a:t>
            </a:r>
          </a:p>
          <a:p>
            <a:pPr marL="0" marR="0" algn="ctr">
              <a:spcBef>
                <a:spcPts val="0"/>
              </a:spcBef>
              <a:spcAft>
                <a:spcPts val="0"/>
              </a:spcAft>
            </a:pPr>
            <a:r>
              <a:rPr lang="de-DE" sz="1200" dirty="0">
                <a:effectLst/>
                <a:latin typeface="Times New Roman"/>
                <a:ea typeface="Calibri"/>
                <a:cs typeface="Times New Roman"/>
              </a:rPr>
              <a:t>Measures: Number of localities</a:t>
            </a:r>
          </a:p>
          <a:p>
            <a:pPr marL="0" marR="0" algn="ctr">
              <a:spcBef>
                <a:spcPts val="0"/>
              </a:spcBef>
              <a:spcAft>
                <a:spcPts val="0"/>
              </a:spcAft>
            </a:pPr>
            <a:endParaRPr lang="de-DE" sz="1200" dirty="0">
              <a:effectLst/>
              <a:latin typeface="Times New Roman"/>
              <a:ea typeface="Calibri"/>
              <a:cs typeface="Times New Roman"/>
            </a:endParaRPr>
          </a:p>
          <a:p>
            <a:pPr marL="0" marR="0" algn="ctr">
              <a:spcBef>
                <a:spcPts val="0"/>
              </a:spcBef>
              <a:spcAft>
                <a:spcPts val="0"/>
              </a:spcAft>
            </a:pPr>
            <a:r>
              <a:rPr lang="de-DE" b="1" dirty="0">
                <a:effectLst/>
                <a:latin typeface="Times New Roman"/>
                <a:ea typeface="Calibri"/>
                <a:cs typeface="Times New Roman"/>
              </a:rPr>
              <a:t>FINDING LOCALITIES FOR THE ART TO BE SHOWN</a:t>
            </a:r>
          </a:p>
        </p:txBody>
      </p:sp>
      <p:sp>
        <p:nvSpPr>
          <p:cNvPr id="5" name="Oval Callout 4"/>
          <p:cNvSpPr/>
          <p:nvPr/>
        </p:nvSpPr>
        <p:spPr>
          <a:xfrm>
            <a:off x="2895599" y="3207607"/>
            <a:ext cx="2563667" cy="1640483"/>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BP</a:t>
            </a:r>
          </a:p>
          <a:p>
            <a:pPr marL="0" marR="0" algn="ctr">
              <a:spcBef>
                <a:spcPts val="0"/>
              </a:spcBef>
              <a:spcAft>
                <a:spcPts val="0"/>
              </a:spcAft>
            </a:pPr>
            <a:r>
              <a:rPr lang="de-DE" sz="1200" dirty="0">
                <a:effectLst/>
                <a:latin typeface="Times New Roman"/>
                <a:ea typeface="Calibri"/>
                <a:cs typeface="Times New Roman"/>
              </a:rPr>
              <a:t>Measures: </a:t>
            </a:r>
            <a:r>
              <a:rPr lang="de-DE" dirty="0">
                <a:effectLst/>
                <a:latin typeface="Times New Roman"/>
                <a:ea typeface="Calibri"/>
                <a:cs typeface="Times New Roman"/>
              </a:rPr>
              <a:t>No. of cummunities</a:t>
            </a:r>
            <a:r>
              <a:rPr lang="de-DE" baseline="0" dirty="0">
                <a:effectLst/>
                <a:latin typeface="Times New Roman"/>
                <a:ea typeface="Calibri"/>
                <a:cs typeface="Times New Roman"/>
              </a:rPr>
              <a:t> who participate the planning meetings</a:t>
            </a:r>
          </a:p>
          <a:p>
            <a:pPr marL="0" marR="0" algn="ctr">
              <a:spcBef>
                <a:spcPts val="0"/>
              </a:spcBef>
              <a:spcAft>
                <a:spcPts val="0"/>
              </a:spcAft>
            </a:pPr>
            <a:endParaRPr lang="de-DE" sz="1400" b="1" baseline="0" dirty="0">
              <a:effectLst/>
              <a:latin typeface="Times New Roman"/>
              <a:ea typeface="Calibri"/>
              <a:cs typeface="Times New Roman"/>
            </a:endParaRPr>
          </a:p>
          <a:p>
            <a:pPr marL="0" marR="0" algn="ctr">
              <a:spcBef>
                <a:spcPts val="0"/>
              </a:spcBef>
              <a:spcAft>
                <a:spcPts val="0"/>
              </a:spcAft>
            </a:pPr>
            <a:r>
              <a:rPr lang="de-DE" b="1" dirty="0">
                <a:effectLst/>
                <a:latin typeface="Times New Roman"/>
                <a:ea typeface="Calibri"/>
                <a:cs typeface="Times New Roman"/>
              </a:rPr>
              <a:t>INVOLVE OTHER BAHA'I COMMUNITIES</a:t>
            </a:r>
            <a:endParaRPr lang="de-DE" sz="1200" b="1" dirty="0">
              <a:effectLst/>
              <a:latin typeface="Times New Roman"/>
              <a:ea typeface="Calibri"/>
              <a:cs typeface="Times New Roman"/>
            </a:endParaRPr>
          </a:p>
        </p:txBody>
      </p:sp>
      <p:sp>
        <p:nvSpPr>
          <p:cNvPr id="6" name="Oval Callout 5"/>
          <p:cNvSpPr/>
          <p:nvPr/>
        </p:nvSpPr>
        <p:spPr>
          <a:xfrm>
            <a:off x="4572000" y="4848091"/>
            <a:ext cx="1740280" cy="1150204"/>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a:t>
            </a:r>
          </a:p>
          <a:p>
            <a:pPr marL="0" marR="0" algn="ctr">
              <a:spcBef>
                <a:spcPts val="0"/>
              </a:spcBef>
              <a:spcAft>
                <a:spcPts val="0"/>
              </a:spcAft>
            </a:pPr>
            <a:r>
              <a:rPr lang="de-DE" sz="1200" dirty="0">
                <a:effectLst/>
                <a:latin typeface="Times New Roman"/>
                <a:ea typeface="Calibri"/>
                <a:cs typeface="Times New Roman"/>
              </a:rPr>
              <a:t>Measures: Dollars Raised</a:t>
            </a:r>
            <a:endParaRPr lang="de-DE" sz="1200" baseline="0" dirty="0">
              <a:effectLst/>
              <a:latin typeface="Times New Roman"/>
              <a:ea typeface="Calibri"/>
              <a:cs typeface="Times New Roman"/>
            </a:endParaRPr>
          </a:p>
          <a:p>
            <a:pPr marL="0" marR="0" algn="ctr">
              <a:spcBef>
                <a:spcPts val="0"/>
              </a:spcBef>
              <a:spcAft>
                <a:spcPts val="0"/>
              </a:spcAft>
            </a:pPr>
            <a:endParaRPr lang="de-DE" sz="700" dirty="0">
              <a:effectLst/>
              <a:latin typeface="Times New Roman"/>
              <a:ea typeface="Calibri"/>
              <a:cs typeface="Times New Roman"/>
            </a:endParaRPr>
          </a:p>
          <a:p>
            <a:pPr marL="0" marR="0" algn="ctr">
              <a:spcBef>
                <a:spcPts val="0"/>
              </a:spcBef>
              <a:spcAft>
                <a:spcPts val="0"/>
              </a:spcAft>
            </a:pPr>
            <a:r>
              <a:rPr lang="de-DE" sz="1200" b="1" dirty="0">
                <a:effectLst/>
                <a:latin typeface="Times New Roman"/>
                <a:ea typeface="Calibri"/>
                <a:cs typeface="Times New Roman"/>
              </a:rPr>
              <a:t>FUND-RAISING</a:t>
            </a:r>
          </a:p>
        </p:txBody>
      </p:sp>
      <p:sp>
        <p:nvSpPr>
          <p:cNvPr id="7" name="Oval Callout 6"/>
          <p:cNvSpPr/>
          <p:nvPr/>
        </p:nvSpPr>
        <p:spPr>
          <a:xfrm>
            <a:off x="6902552" y="2305913"/>
            <a:ext cx="1919686" cy="1481223"/>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a:t>
            </a:r>
          </a:p>
          <a:p>
            <a:pPr marL="0" marR="0" algn="ctr">
              <a:spcBef>
                <a:spcPts val="0"/>
              </a:spcBef>
              <a:spcAft>
                <a:spcPts val="0"/>
              </a:spcAft>
            </a:pPr>
            <a:r>
              <a:rPr lang="de-DE" sz="1200" dirty="0">
                <a:effectLst/>
                <a:latin typeface="Times New Roman"/>
                <a:ea typeface="Calibri"/>
                <a:cs typeface="Times New Roman"/>
              </a:rPr>
              <a:t>Measures:  </a:t>
            </a:r>
          </a:p>
          <a:p>
            <a:pPr marL="0" marR="0" algn="ctr">
              <a:spcBef>
                <a:spcPts val="0"/>
              </a:spcBef>
              <a:spcAft>
                <a:spcPts val="0"/>
              </a:spcAft>
            </a:pPr>
            <a:endParaRPr lang="de-DE" sz="1400" b="1" dirty="0">
              <a:effectLst/>
              <a:latin typeface="Times New Roman"/>
              <a:ea typeface="Calibri"/>
              <a:cs typeface="Times New Roman"/>
            </a:endParaRPr>
          </a:p>
          <a:p>
            <a:pPr marL="0" marR="0" algn="ctr">
              <a:spcBef>
                <a:spcPts val="0"/>
              </a:spcBef>
              <a:spcAft>
                <a:spcPts val="0"/>
              </a:spcAft>
            </a:pPr>
            <a:r>
              <a:rPr lang="de-DE" sz="1400" b="1" dirty="0">
                <a:effectLst/>
                <a:latin typeface="Times New Roman"/>
                <a:ea typeface="Calibri"/>
                <a:cs typeface="Times New Roman"/>
              </a:rPr>
              <a:t>FUNDS AVAILABLE!</a:t>
            </a:r>
            <a:endParaRPr lang="de-DE" sz="1200" dirty="0">
              <a:effectLst/>
              <a:latin typeface="Times New Roman"/>
              <a:ea typeface="Calibri"/>
              <a:cs typeface="Times New Roman"/>
            </a:endParaRPr>
          </a:p>
        </p:txBody>
      </p:sp>
      <p:pic>
        <p:nvPicPr>
          <p:cNvPr id="8" name="Picture 7"/>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rot="2617439">
            <a:off x="6369841" y="3331034"/>
            <a:ext cx="306432" cy="1862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rot="4324569">
            <a:off x="6011102" y="2837955"/>
            <a:ext cx="416291" cy="14628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415999">
            <a:off x="4601474" y="858099"/>
            <a:ext cx="416291" cy="4170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rot="19441367">
            <a:off x="2642445" y="2882892"/>
            <a:ext cx="313559" cy="744848"/>
          </a:xfrm>
          <a:prstGeom prst="rect">
            <a:avLst/>
          </a:prstGeom>
          <a:noFill/>
          <a:extLst>
            <a:ext uri="{909E8E84-426E-40DD-AFC4-6F175D3DCCD1}">
              <a14:hiddenFill xmlns:a14="http://schemas.microsoft.com/office/drawing/2010/main">
                <a:solidFill>
                  <a:srgbClr val="FFFFFF"/>
                </a:solidFill>
              </a14:hiddenFill>
            </a:ext>
          </a:extLst>
        </p:spPr>
      </p:pic>
      <p:pic>
        <p:nvPicPr>
          <p:cNvPr id="12" name="18661172" descr="Image of Five-Pointed Star from iStockphoto #18661172"/>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458200" y="2810856"/>
            <a:ext cx="457200" cy="471338"/>
          </a:xfrm>
          <a:prstGeom prst="rect">
            <a:avLst/>
          </a:prstGeom>
          <a:noFill/>
          <a:ln>
            <a:noFill/>
          </a:ln>
        </p:spPr>
      </p:pic>
      <p:pic>
        <p:nvPicPr>
          <p:cNvPr id="13" name="Picture 1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rot="15166523">
            <a:off x="2457644" y="4111546"/>
            <a:ext cx="425973" cy="602458"/>
          </a:xfrm>
          <a:prstGeom prst="rect">
            <a:avLst/>
          </a:prstGeom>
          <a:noFill/>
          <a:extLst>
            <a:ext uri="{909E8E84-426E-40DD-AFC4-6F175D3DCCD1}">
              <a14:hiddenFill xmlns:a14="http://schemas.microsoft.com/office/drawing/2010/main">
                <a:solidFill>
                  <a:srgbClr val="FFFFFF"/>
                </a:solidFill>
              </a14:hiddenFill>
            </a:ext>
          </a:extLst>
        </p:spPr>
      </p:pic>
      <p:pic>
        <p:nvPicPr>
          <p:cNvPr id="15" name="18661172" descr="Image of Five-Pointed Star from iStockphoto #18661172"/>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997145" y="3239327"/>
            <a:ext cx="493184" cy="491293"/>
          </a:xfrm>
          <a:prstGeom prst="rect">
            <a:avLst/>
          </a:prstGeom>
          <a:noFill/>
          <a:ln>
            <a:noFill/>
          </a:ln>
        </p:spPr>
      </p:pic>
      <p:pic>
        <p:nvPicPr>
          <p:cNvPr id="16" name="Picture 15"/>
          <p:cNvPicPr/>
          <p:nvPr/>
        </p:nvPicPr>
        <p:blipFill>
          <a:blip r:embed="rId10" cstate="print">
            <a:extLst>
              <a:ext uri="{28A0092B-C50C-407E-A947-70E740481C1C}">
                <a14:useLocalDpi xmlns:a14="http://schemas.microsoft.com/office/drawing/2010/main" val="0"/>
              </a:ext>
            </a:extLst>
          </a:blip>
          <a:stretch>
            <a:fillRect/>
          </a:stretch>
        </p:blipFill>
        <p:spPr>
          <a:xfrm>
            <a:off x="7496175" y="304800"/>
            <a:ext cx="1190625" cy="1066800"/>
          </a:xfrm>
          <a:prstGeom prst="rect">
            <a:avLst/>
          </a:prstGeom>
        </p:spPr>
      </p:pic>
      <p:sp>
        <p:nvSpPr>
          <p:cNvPr id="17" name="Title 9"/>
          <p:cNvSpPr txBox="1">
            <a:spLocks/>
          </p:cNvSpPr>
          <p:nvPr/>
        </p:nvSpPr>
        <p:spPr>
          <a:xfrm>
            <a:off x="457200" y="274638"/>
            <a:ext cx="6858000" cy="1143000"/>
          </a:xfrm>
          <a:prstGeom prst="wedgeRoundRectCallout">
            <a:avLst>
              <a:gd name="adj1" fmla="val 17707"/>
              <a:gd name="adj2" fmla="val 47564"/>
              <a:gd name="adj3" fmla="val 16667"/>
            </a:avLst>
          </a:prstGeom>
          <a:gradFill>
            <a:gsLst>
              <a:gs pos="0">
                <a:srgbClr val="C00000"/>
              </a:gs>
              <a:gs pos="39999">
                <a:srgbClr val="FF0000">
                  <a:lumMod val="8000"/>
                  <a:lumOff val="92000"/>
                </a:srgbClr>
              </a:gs>
              <a:gs pos="70000">
                <a:schemeClr val="bg1"/>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spcBef>
                <a:spcPct val="0"/>
              </a:spcBef>
              <a:buNone/>
              <a:defRPr sz="1100" kern="12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0"/>
              </a:spcBef>
            </a:pPr>
            <a:r>
              <a:rPr lang="de-DE" sz="2800" b="1" dirty="0" smtClean="0">
                <a:solidFill>
                  <a:srgbClr val="000000"/>
                </a:solidFill>
                <a:latin typeface="Times New Roman"/>
                <a:ea typeface="Calibri"/>
                <a:cs typeface="Times New Roman"/>
              </a:rPr>
              <a:t>"NOT A CRIME" </a:t>
            </a:r>
            <a:r>
              <a:rPr lang="de-DE" sz="2200" b="1" dirty="0" smtClean="0">
                <a:solidFill>
                  <a:srgbClr val="000000"/>
                </a:solidFill>
                <a:latin typeface="Times New Roman"/>
                <a:ea typeface="Calibri"/>
                <a:cs typeface="Times New Roman"/>
              </a:rPr>
              <a:t>PROJECT IN LITTLETON </a:t>
            </a:r>
            <a:r>
              <a:rPr lang="de-DE" sz="1800" b="1" dirty="0" smtClean="0">
                <a:solidFill>
                  <a:srgbClr val="000000"/>
                </a:solidFill>
                <a:latin typeface="Times New Roman"/>
                <a:ea typeface="Calibri"/>
                <a:cs typeface="Times New Roman"/>
              </a:rPr>
              <a:t>- possibly cluster 18</a:t>
            </a:r>
            <a:endParaRPr lang="en-US" sz="1200" dirty="0">
              <a:latin typeface="Times New Roman"/>
              <a:ea typeface="Calibri"/>
              <a:cs typeface="Times New Roman"/>
            </a:endParaRPr>
          </a:p>
        </p:txBody>
      </p:sp>
      <p:pic>
        <p:nvPicPr>
          <p:cNvPr id="24" name="LSA - ASK-MATT-Not a crime proj2.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3113254" y="4277473"/>
            <a:ext cx="381018" cy="381018"/>
          </a:xfrm>
          <a:prstGeom prst="rect">
            <a:avLst/>
          </a:prstGeom>
        </p:spPr>
      </p:pic>
      <p:pic>
        <p:nvPicPr>
          <p:cNvPr id="25" name="LSA - ASK-MATT-Not a crime proj2.m4a">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2331531" y="5974078"/>
            <a:ext cx="317597" cy="317597"/>
          </a:xfrm>
          <a:prstGeom prst="rect">
            <a:avLst/>
          </a:prstGeom>
        </p:spPr>
      </p:pic>
      <p:sp>
        <p:nvSpPr>
          <p:cNvPr id="26" name="Oval Callout 25"/>
          <p:cNvSpPr/>
          <p:nvPr/>
        </p:nvSpPr>
        <p:spPr>
          <a:xfrm>
            <a:off x="6714406" y="4225332"/>
            <a:ext cx="2092036" cy="1137783"/>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a:t>
            </a:r>
            <a:r>
              <a:rPr lang="de-DE" sz="1200" dirty="0" smtClean="0">
                <a:effectLst/>
                <a:latin typeface="Times New Roman"/>
                <a:ea typeface="Calibri"/>
                <a:cs typeface="Times New Roman"/>
              </a:rPr>
              <a:t>SP</a:t>
            </a:r>
            <a:endParaRPr lang="de-DE" sz="1200" dirty="0">
              <a:effectLst/>
              <a:latin typeface="Times New Roman"/>
              <a:ea typeface="Calibri"/>
              <a:cs typeface="Times New Roman"/>
            </a:endParaRPr>
          </a:p>
          <a:p>
            <a:pPr marL="0" marR="0" algn="ctr">
              <a:spcBef>
                <a:spcPts val="0"/>
              </a:spcBef>
              <a:spcAft>
                <a:spcPts val="0"/>
              </a:spcAft>
            </a:pPr>
            <a:r>
              <a:rPr lang="de-DE" sz="1200" dirty="0">
                <a:effectLst/>
                <a:latin typeface="Times New Roman"/>
                <a:ea typeface="Calibri"/>
                <a:cs typeface="Times New Roman"/>
              </a:rPr>
              <a:t>Measures:  Postes and </a:t>
            </a:r>
            <a:r>
              <a:rPr lang="de-DE" sz="1200" dirty="0" smtClean="0">
                <a:effectLst/>
                <a:latin typeface="Times New Roman"/>
                <a:ea typeface="Calibri"/>
                <a:cs typeface="Times New Roman"/>
              </a:rPr>
              <a:t>likes</a:t>
            </a:r>
            <a:endParaRPr lang="de-DE" sz="1200" dirty="0">
              <a:effectLst/>
              <a:latin typeface="Times New Roman"/>
              <a:ea typeface="Calibri"/>
              <a:cs typeface="Times New Roman"/>
            </a:endParaRPr>
          </a:p>
          <a:p>
            <a:pPr marL="0" marR="0" algn="ctr">
              <a:spcBef>
                <a:spcPts val="0"/>
              </a:spcBef>
              <a:spcAft>
                <a:spcPts val="0"/>
              </a:spcAft>
            </a:pPr>
            <a:r>
              <a:rPr lang="de-DE" sz="1200" b="1" dirty="0">
                <a:effectLst/>
                <a:latin typeface="Times New Roman"/>
                <a:ea typeface="Calibri"/>
                <a:cs typeface="Times New Roman"/>
              </a:rPr>
              <a:t>INVOLVING  SOCIAL MEDIA</a:t>
            </a:r>
            <a:endParaRPr lang="de-DE" dirty="0">
              <a:effectLst/>
              <a:latin typeface="Times New Roman"/>
              <a:ea typeface="Calibri"/>
              <a:cs typeface="Times New Roman"/>
            </a:endParaRPr>
          </a:p>
        </p:txBody>
      </p:sp>
      <p:sp>
        <p:nvSpPr>
          <p:cNvPr id="27" name="Oval Callout 26"/>
          <p:cNvSpPr/>
          <p:nvPr/>
        </p:nvSpPr>
        <p:spPr>
          <a:xfrm>
            <a:off x="457200" y="5158582"/>
            <a:ext cx="1862642" cy="1128780"/>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BP</a:t>
            </a:r>
          </a:p>
          <a:p>
            <a:pPr marL="0" marR="0" algn="ctr">
              <a:spcBef>
                <a:spcPts val="0"/>
              </a:spcBef>
              <a:spcAft>
                <a:spcPts val="0"/>
              </a:spcAft>
            </a:pPr>
            <a:r>
              <a:rPr lang="de-DE" sz="1200" dirty="0">
                <a:effectLst/>
                <a:latin typeface="Times New Roman"/>
                <a:ea typeface="Calibri"/>
                <a:cs typeface="Times New Roman"/>
              </a:rPr>
              <a:t>Measures:  </a:t>
            </a:r>
          </a:p>
          <a:p>
            <a:pPr marL="0" marR="0" algn="ctr">
              <a:spcBef>
                <a:spcPts val="0"/>
              </a:spcBef>
              <a:spcAft>
                <a:spcPts val="0"/>
              </a:spcAft>
            </a:pPr>
            <a:endParaRPr lang="de-DE" sz="400" b="1" dirty="0">
              <a:effectLst/>
              <a:latin typeface="Times New Roman"/>
              <a:ea typeface="Calibri"/>
              <a:cs typeface="Times New Roman"/>
            </a:endParaRPr>
          </a:p>
          <a:p>
            <a:pPr marL="0" marR="0" algn="ctr">
              <a:spcBef>
                <a:spcPts val="0"/>
              </a:spcBef>
              <a:spcAft>
                <a:spcPts val="0"/>
              </a:spcAft>
            </a:pPr>
            <a:r>
              <a:rPr lang="de-DE" sz="900" b="1" dirty="0">
                <a:effectLst/>
                <a:latin typeface="Times New Roman"/>
                <a:ea typeface="Calibri"/>
                <a:cs typeface="Times New Roman"/>
              </a:rPr>
              <a:t>IDENTIFY PROJECT COORDINATOR</a:t>
            </a:r>
            <a:endParaRPr lang="de-DE" sz="800" dirty="0">
              <a:effectLst/>
              <a:latin typeface="Times New Roman"/>
              <a:ea typeface="Calibri"/>
              <a:cs typeface="Times New Roman"/>
            </a:endParaRPr>
          </a:p>
        </p:txBody>
      </p:sp>
      <p:sp>
        <p:nvSpPr>
          <p:cNvPr id="28" name="Oval Callout 27"/>
          <p:cNvSpPr/>
          <p:nvPr/>
        </p:nvSpPr>
        <p:spPr>
          <a:xfrm>
            <a:off x="2559425" y="5288692"/>
            <a:ext cx="1813636" cy="1016628"/>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a:t>
            </a:r>
            <a:r>
              <a:rPr lang="de-DE" sz="1200" dirty="0" smtClean="0">
                <a:effectLst/>
                <a:latin typeface="Times New Roman"/>
                <a:ea typeface="Calibri"/>
                <a:cs typeface="Times New Roman"/>
              </a:rPr>
              <a:t>Initials:SP </a:t>
            </a:r>
            <a:endParaRPr lang="de-DE" sz="1200" dirty="0">
              <a:effectLst/>
              <a:latin typeface="Times New Roman"/>
              <a:ea typeface="Calibri"/>
              <a:cs typeface="Times New Roman"/>
            </a:endParaRPr>
          </a:p>
          <a:p>
            <a:pPr marL="0" marR="0" algn="ctr">
              <a:spcBef>
                <a:spcPts val="0"/>
              </a:spcBef>
              <a:spcAft>
                <a:spcPts val="0"/>
              </a:spcAft>
            </a:pPr>
            <a:r>
              <a:rPr lang="de-DE" sz="1200" dirty="0">
                <a:effectLst/>
                <a:latin typeface="Times New Roman"/>
                <a:ea typeface="Calibri"/>
                <a:cs typeface="Times New Roman"/>
              </a:rPr>
              <a:t>Measures:  </a:t>
            </a:r>
          </a:p>
          <a:p>
            <a:pPr marL="0" marR="0" algn="ctr">
              <a:spcBef>
                <a:spcPts val="0"/>
              </a:spcBef>
              <a:spcAft>
                <a:spcPts val="0"/>
              </a:spcAft>
            </a:pPr>
            <a:endParaRPr lang="de-DE" sz="1400" b="1" dirty="0">
              <a:effectLst/>
              <a:latin typeface="Times New Roman"/>
              <a:ea typeface="Calibri"/>
              <a:cs typeface="Times New Roman"/>
            </a:endParaRPr>
          </a:p>
          <a:p>
            <a:pPr marL="0" marR="0" algn="ctr">
              <a:spcBef>
                <a:spcPts val="0"/>
              </a:spcBef>
              <a:spcAft>
                <a:spcPts val="0"/>
              </a:spcAft>
            </a:pPr>
            <a:r>
              <a:rPr lang="de-DE" sz="900" b="1" dirty="0">
                <a:effectLst/>
                <a:latin typeface="Times New Roman"/>
                <a:ea typeface="Calibri"/>
                <a:cs typeface="Times New Roman"/>
              </a:rPr>
              <a:t>INVOLVE LOCAL AND REGIONAL OFFICIALS</a:t>
            </a:r>
            <a:endParaRPr lang="de-DE" sz="800" dirty="0">
              <a:effectLst/>
              <a:latin typeface="Times New Roman"/>
              <a:ea typeface="Calibri"/>
              <a:cs typeface="Times New Roman"/>
            </a:endParaRPr>
          </a:p>
        </p:txBody>
      </p:sp>
      <p:sp>
        <p:nvSpPr>
          <p:cNvPr id="29" name="Oval Callout 28"/>
          <p:cNvSpPr/>
          <p:nvPr/>
        </p:nvSpPr>
        <p:spPr>
          <a:xfrm>
            <a:off x="6312279" y="5576658"/>
            <a:ext cx="2555675" cy="1029723"/>
          </a:xfrm>
          <a:prstGeom prst="wedgeEllipseCallout">
            <a:avLst>
              <a:gd name="adj1" fmla="val -933"/>
              <a:gd name="adj2" fmla="val 30859"/>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a:t>
            </a:r>
          </a:p>
          <a:p>
            <a:pPr marL="0" marR="0" algn="ctr">
              <a:spcBef>
                <a:spcPts val="0"/>
              </a:spcBef>
              <a:spcAft>
                <a:spcPts val="0"/>
              </a:spcAft>
            </a:pPr>
            <a:r>
              <a:rPr lang="de-DE" sz="1200" dirty="0">
                <a:effectLst/>
                <a:latin typeface="Times New Roman"/>
                <a:ea typeface="Calibri"/>
                <a:cs typeface="Times New Roman"/>
              </a:rPr>
              <a:t>Measures:  </a:t>
            </a:r>
          </a:p>
          <a:p>
            <a:pPr marL="0" marR="0" algn="ctr">
              <a:spcBef>
                <a:spcPts val="0"/>
              </a:spcBef>
              <a:spcAft>
                <a:spcPts val="0"/>
              </a:spcAft>
            </a:pPr>
            <a:endParaRPr lang="de-DE" sz="100" b="1" dirty="0">
              <a:effectLst/>
              <a:latin typeface="Times New Roman"/>
              <a:ea typeface="Calibri"/>
              <a:cs typeface="Times New Roman"/>
            </a:endParaRPr>
          </a:p>
          <a:p>
            <a:pPr marL="0" marR="0" algn="ctr">
              <a:spcBef>
                <a:spcPts val="0"/>
              </a:spcBef>
              <a:spcAft>
                <a:spcPts val="0"/>
              </a:spcAft>
            </a:pPr>
            <a:r>
              <a:rPr lang="de-DE" sz="1050" b="1" dirty="0">
                <a:effectLst/>
                <a:latin typeface="Times New Roman"/>
                <a:ea typeface="Calibri"/>
                <a:cs typeface="Times New Roman"/>
              </a:rPr>
              <a:t>EDUCATION </a:t>
            </a:r>
            <a:r>
              <a:rPr lang="de-DE" sz="1050" b="1" dirty="0" smtClean="0">
                <a:effectLst/>
                <a:latin typeface="Times New Roman"/>
                <a:ea typeface="Calibri"/>
                <a:cs typeface="Times New Roman"/>
              </a:rPr>
              <a:t>IS </a:t>
            </a:r>
            <a:r>
              <a:rPr lang="de-DE" sz="1050" b="1" dirty="0">
                <a:effectLst/>
                <a:latin typeface="Times New Roman"/>
                <a:ea typeface="Calibri"/>
                <a:cs typeface="Times New Roman"/>
              </a:rPr>
              <a:t>A RIGHT,</a:t>
            </a:r>
          </a:p>
          <a:p>
            <a:pPr marL="0" marR="0" algn="ctr">
              <a:spcBef>
                <a:spcPts val="0"/>
              </a:spcBef>
              <a:spcAft>
                <a:spcPts val="0"/>
              </a:spcAft>
            </a:pPr>
            <a:r>
              <a:rPr lang="de-DE" sz="1050" b="1" dirty="0">
                <a:effectLst/>
                <a:latin typeface="Times New Roman"/>
                <a:ea typeface="Calibri"/>
                <a:cs typeface="Times New Roman"/>
              </a:rPr>
              <a:t> NOT A CRIME!</a:t>
            </a:r>
            <a:endParaRPr lang="de-DE" sz="1000" dirty="0">
              <a:effectLst/>
              <a:latin typeface="Times New Roman"/>
              <a:ea typeface="Calibri"/>
              <a:cs typeface="Times New Roman"/>
            </a:endParaRPr>
          </a:p>
        </p:txBody>
      </p:sp>
      <p:sp>
        <p:nvSpPr>
          <p:cNvPr id="31" name="Oval Callout 30"/>
          <p:cNvSpPr/>
          <p:nvPr/>
        </p:nvSpPr>
        <p:spPr>
          <a:xfrm>
            <a:off x="2490329" y="1548907"/>
            <a:ext cx="2973866" cy="715962"/>
          </a:xfrm>
          <a:prstGeom prst="wedgeEllipseCallout">
            <a:avLst>
              <a:gd name="adj1" fmla="val -774"/>
              <a:gd name="adj2" fmla="val 17523"/>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050" dirty="0">
                <a:effectLst/>
                <a:latin typeface="Times New Roman"/>
                <a:ea typeface="Calibri"/>
                <a:cs typeface="Times New Roman"/>
              </a:rPr>
              <a:t> Initials: </a:t>
            </a:r>
            <a:r>
              <a:rPr lang="de-DE" sz="1050" dirty="0" smtClean="0">
                <a:effectLst/>
                <a:latin typeface="Times New Roman"/>
                <a:ea typeface="Calibri"/>
                <a:cs typeface="Times New Roman"/>
              </a:rPr>
              <a:t>MB</a:t>
            </a:r>
          </a:p>
          <a:p>
            <a:pPr marL="0" marR="0" algn="ctr">
              <a:spcBef>
                <a:spcPts val="0"/>
              </a:spcBef>
              <a:spcAft>
                <a:spcPts val="0"/>
              </a:spcAft>
            </a:pPr>
            <a:r>
              <a:rPr lang="de-DE" sz="1050" dirty="0" smtClean="0">
                <a:effectLst/>
                <a:latin typeface="Times New Roman"/>
                <a:ea typeface="Calibri"/>
                <a:cs typeface="Times New Roman"/>
              </a:rPr>
              <a:t>Measures</a:t>
            </a:r>
            <a:r>
              <a:rPr lang="de-DE" sz="1050" dirty="0">
                <a:effectLst/>
                <a:latin typeface="Times New Roman"/>
                <a:ea typeface="Calibri"/>
                <a:cs typeface="Times New Roman"/>
              </a:rPr>
              <a:t>: hours</a:t>
            </a:r>
            <a:r>
              <a:rPr lang="de-DE" sz="1050" baseline="0" dirty="0">
                <a:effectLst/>
                <a:latin typeface="Times New Roman"/>
                <a:ea typeface="Calibri"/>
                <a:cs typeface="Times New Roman"/>
              </a:rPr>
              <a:t> looking for </a:t>
            </a:r>
            <a:r>
              <a:rPr lang="de-DE" sz="800" baseline="0" dirty="0">
                <a:effectLst/>
                <a:latin typeface="Times New Roman"/>
                <a:ea typeface="Calibri"/>
                <a:cs typeface="Times New Roman"/>
              </a:rPr>
              <a:t>artists</a:t>
            </a:r>
          </a:p>
          <a:p>
            <a:pPr marL="0" marR="0" algn="ctr">
              <a:spcBef>
                <a:spcPts val="0"/>
              </a:spcBef>
              <a:spcAft>
                <a:spcPts val="0"/>
              </a:spcAft>
            </a:pPr>
            <a:r>
              <a:rPr lang="de-DE" sz="1050" b="1" dirty="0">
                <a:effectLst/>
                <a:latin typeface="Times New Roman"/>
                <a:ea typeface="Calibri"/>
                <a:cs typeface="Times New Roman"/>
              </a:rPr>
              <a:t>LOCATE PUBLIC ARTISTS</a:t>
            </a:r>
          </a:p>
        </p:txBody>
      </p:sp>
      <p:sp>
        <p:nvSpPr>
          <p:cNvPr id="32" name="Oval Callout 31"/>
          <p:cNvSpPr/>
          <p:nvPr/>
        </p:nvSpPr>
        <p:spPr>
          <a:xfrm>
            <a:off x="6047023" y="1484766"/>
            <a:ext cx="2639777" cy="738620"/>
          </a:xfrm>
          <a:prstGeom prst="wedgeEllipseCallout">
            <a:avLst>
              <a:gd name="adj1" fmla="val -2019"/>
              <a:gd name="adj2" fmla="val 49832"/>
            </a:avLst>
          </a:prstGeom>
          <a:gradFill flip="none" rotWithShape="1">
            <a:gsLst>
              <a:gs pos="0">
                <a:srgbClr val="5E9EFF"/>
              </a:gs>
              <a:gs pos="21000">
                <a:srgbClr val="85C2FF"/>
              </a:gs>
              <a:gs pos="42000">
                <a:srgbClr val="C4D6EB">
                  <a:lumMod val="2000"/>
                  <a:lumOff val="98000"/>
                </a:srgbClr>
              </a:gs>
              <a:gs pos="100000">
                <a:srgbClr val="FFEBFA"/>
              </a:gs>
            </a:gsLst>
            <a:lin ang="54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algn="ctr">
              <a:spcBef>
                <a:spcPts val="0"/>
              </a:spcBef>
              <a:spcAft>
                <a:spcPts val="0"/>
              </a:spcAft>
            </a:pPr>
            <a:r>
              <a:rPr lang="de-DE" sz="1200" dirty="0">
                <a:effectLst/>
                <a:latin typeface="Times New Roman"/>
                <a:ea typeface="Calibri"/>
                <a:cs typeface="Times New Roman"/>
              </a:rPr>
              <a:t> Initials: </a:t>
            </a:r>
          </a:p>
          <a:p>
            <a:pPr marL="0" marR="0" algn="ctr">
              <a:spcBef>
                <a:spcPts val="0"/>
              </a:spcBef>
              <a:spcAft>
                <a:spcPts val="0"/>
              </a:spcAft>
            </a:pPr>
            <a:r>
              <a:rPr lang="de-DE" dirty="0">
                <a:effectLst/>
                <a:latin typeface="Times New Roman"/>
                <a:ea typeface="Calibri"/>
                <a:cs typeface="Times New Roman"/>
              </a:rPr>
              <a:t>Measures: Showing </a:t>
            </a:r>
            <a:r>
              <a:rPr lang="de-DE" dirty="0" smtClean="0">
                <a:effectLst/>
                <a:latin typeface="Times New Roman"/>
                <a:ea typeface="Calibri"/>
                <a:cs typeface="Times New Roman"/>
              </a:rPr>
              <a:t>Support</a:t>
            </a:r>
            <a:endParaRPr lang="de-DE" sz="1200" dirty="0">
              <a:effectLst/>
              <a:latin typeface="Times New Roman"/>
              <a:ea typeface="Calibri"/>
              <a:cs typeface="Times New Roman"/>
            </a:endParaRPr>
          </a:p>
          <a:p>
            <a:pPr marL="0" marR="0" algn="ctr">
              <a:spcBef>
                <a:spcPts val="0"/>
              </a:spcBef>
              <a:spcAft>
                <a:spcPts val="0"/>
              </a:spcAft>
            </a:pPr>
            <a:r>
              <a:rPr lang="de-DE" sz="800" b="1" dirty="0">
                <a:effectLst/>
                <a:latin typeface="Times New Roman"/>
                <a:ea typeface="Calibri"/>
                <a:cs typeface="Times New Roman"/>
              </a:rPr>
              <a:t>DETERMINE A GROUP INTERESTED IN </a:t>
            </a:r>
            <a:r>
              <a:rPr lang="de-DE" sz="900" b="1" dirty="0">
                <a:effectLst/>
                <a:latin typeface="Times New Roman"/>
                <a:ea typeface="Calibri"/>
                <a:cs typeface="Times New Roman"/>
              </a:rPr>
              <a:t>EDUCATION</a:t>
            </a:r>
            <a:endParaRPr lang="de-DE" sz="900" b="1" baseline="0" dirty="0">
              <a:effectLst/>
              <a:latin typeface="Times New Roman"/>
              <a:ea typeface="Calibri"/>
              <a:cs typeface="Times New Roman"/>
            </a:endParaRPr>
          </a:p>
          <a:p>
            <a:pPr marL="0" marR="0" algn="ctr">
              <a:spcBef>
                <a:spcPts val="0"/>
              </a:spcBef>
              <a:spcAft>
                <a:spcPts val="0"/>
              </a:spcAft>
            </a:pPr>
            <a:endParaRPr lang="de-DE" sz="1200" dirty="0">
              <a:effectLst/>
              <a:latin typeface="Times New Roman"/>
              <a:ea typeface="Calibri"/>
              <a:cs typeface="Times New Roman"/>
            </a:endParaRPr>
          </a:p>
        </p:txBody>
      </p:sp>
      <p:pic>
        <p:nvPicPr>
          <p:cNvPr id="35" name="Picture 34"/>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rot="16200000">
            <a:off x="5573647" y="1592056"/>
            <a:ext cx="345755" cy="468949"/>
          </a:xfrm>
          <a:prstGeom prst="rect">
            <a:avLst/>
          </a:prstGeom>
          <a:noFill/>
          <a:extLst>
            <a:ext uri="{909E8E84-426E-40DD-AFC4-6F175D3DCCD1}">
              <a14:hiddenFill xmlns:a14="http://schemas.microsoft.com/office/drawing/2010/main">
                <a:solidFill>
                  <a:srgbClr val="FFFFFF"/>
                </a:solidFill>
              </a14:hiddenFill>
            </a:ext>
          </a:extLst>
        </p:spPr>
      </p:pic>
      <p:sp>
        <p:nvSpPr>
          <p:cNvPr id="36" name="Oval Callout 35"/>
          <p:cNvSpPr/>
          <p:nvPr/>
        </p:nvSpPr>
        <p:spPr>
          <a:xfrm>
            <a:off x="4496901" y="2275503"/>
            <a:ext cx="1015149" cy="470938"/>
          </a:xfrm>
          <a:prstGeom prst="wedgeEllipseCallout">
            <a:avLst>
              <a:gd name="adj1" fmla="val -2019"/>
              <a:gd name="adj2" fmla="val 49832"/>
            </a:avLst>
          </a:prstGeom>
          <a:gradFill>
            <a:gsLst>
              <a:gs pos="0">
                <a:srgbClr val="5E9EFF"/>
              </a:gs>
              <a:gs pos="11000">
                <a:srgbClr val="92D050"/>
              </a:gs>
              <a:gs pos="42000">
                <a:srgbClr val="C4D6EB">
                  <a:lumMod val="2000"/>
                  <a:lumOff val="98000"/>
                </a:srgbClr>
              </a:gs>
              <a:gs pos="100000">
                <a:srgbClr val="FFEBFA"/>
              </a:gs>
            </a:gsLst>
            <a:lin ang="5400000" scaled="1"/>
          </a:gradFill>
          <a:ln>
            <a:solidFill>
              <a:schemeClr val="tx1"/>
            </a:solidFill>
            <a:prstDash val="dash"/>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de-DE" sz="1200" dirty="0">
                <a:effectLst/>
                <a:latin typeface="Times New Roman"/>
                <a:ea typeface="Calibri"/>
                <a:cs typeface="Times New Roman"/>
              </a:rPr>
              <a:t> </a:t>
            </a:r>
            <a:r>
              <a:rPr lang="de-DE" sz="1200" dirty="0" smtClean="0">
                <a:effectLst/>
                <a:latin typeface="Times New Roman"/>
                <a:ea typeface="Calibri"/>
                <a:cs typeface="Times New Roman"/>
              </a:rPr>
              <a:t>Contacting</a:t>
            </a:r>
            <a:endParaRPr lang="en-US" sz="1200" dirty="0">
              <a:effectLst/>
              <a:latin typeface="Times New Roman"/>
              <a:ea typeface="Calibri"/>
              <a:cs typeface="Times New Roman"/>
            </a:endParaRPr>
          </a:p>
        </p:txBody>
      </p:sp>
      <p:sp>
        <p:nvSpPr>
          <p:cNvPr id="37" name="Oval Callout 36"/>
          <p:cNvSpPr/>
          <p:nvPr/>
        </p:nvSpPr>
        <p:spPr>
          <a:xfrm>
            <a:off x="5657865" y="2275503"/>
            <a:ext cx="1321363" cy="506887"/>
          </a:xfrm>
          <a:prstGeom prst="wedgeEllipseCallout">
            <a:avLst>
              <a:gd name="adj1" fmla="val -2019"/>
              <a:gd name="adj2" fmla="val 49832"/>
            </a:avLst>
          </a:prstGeom>
          <a:gradFill flip="none" rotWithShape="1">
            <a:gsLst>
              <a:gs pos="0">
                <a:srgbClr val="5E9EFF"/>
              </a:gs>
              <a:gs pos="10000">
                <a:srgbClr val="92D050"/>
              </a:gs>
              <a:gs pos="42000">
                <a:srgbClr val="C4D6EB">
                  <a:lumMod val="2000"/>
                  <a:lumOff val="98000"/>
                </a:srgbClr>
              </a:gs>
              <a:gs pos="100000">
                <a:srgbClr val="FFEBFA"/>
              </a:gs>
            </a:gsLst>
            <a:lin ang="5400000" scaled="1"/>
            <a:tileRect/>
          </a:gradFill>
          <a:ln>
            <a:solidFill>
              <a:schemeClr val="tx1"/>
            </a:solidFill>
            <a:prstDash val="dash"/>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ts val="1200"/>
              </a:lnSpc>
              <a:spcBef>
                <a:spcPts val="0"/>
              </a:spcBef>
              <a:spcAft>
                <a:spcPts val="0"/>
              </a:spcAft>
            </a:pPr>
            <a:r>
              <a:rPr lang="de-DE" sz="1200" dirty="0">
                <a:effectLst/>
                <a:latin typeface="Times New Roman"/>
                <a:ea typeface="Calibri"/>
                <a:cs typeface="Times New Roman"/>
              </a:rPr>
              <a:t> </a:t>
            </a:r>
            <a:r>
              <a:rPr lang="de-DE" sz="1200" dirty="0" smtClean="0">
                <a:effectLst/>
                <a:latin typeface="Times New Roman"/>
                <a:ea typeface="Calibri"/>
                <a:cs typeface="Times New Roman"/>
              </a:rPr>
              <a:t>Narrowing down</a:t>
            </a:r>
            <a:endParaRPr lang="en-US" sz="1200" dirty="0">
              <a:effectLst/>
              <a:latin typeface="Times New Roman"/>
              <a:ea typeface="Calibri"/>
              <a:cs typeface="Times New Roman"/>
            </a:endParaRPr>
          </a:p>
        </p:txBody>
      </p:sp>
    </p:spTree>
    <p:custDataLst>
      <p:tags r:id="rId1"/>
    </p:custDataLst>
    <p:extLst>
      <p:ext uri="{BB962C8B-B14F-4D97-AF65-F5344CB8AC3E}">
        <p14:creationId xmlns:p14="http://schemas.microsoft.com/office/powerpoint/2010/main" val="3350539432"/>
      </p:ext>
    </p:extLst>
  </p:cSld>
  <p:clrMapOvr>
    <a:masterClrMapping/>
  </p:clrMapOvr>
  <p:transition spd="slow" advClick="0" advTm="16003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420"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 presetClass="mediacall" presetSubtype="0" fill="hold" nodeType="withEffect">
                                  <p:stCondLst>
                                    <p:cond delay="0"/>
                                  </p:stCondLst>
                                  <p:childTnLst>
                                    <p:cmd type="call" cmd="playFrom(0.0)">
                                      <p:cBhvr>
                                        <p:cTn id="13" dur="292013"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4"/>
                </p:tgtEl>
              </p:cMediaNode>
            </p:audio>
            <p:audio>
              <p:cMediaNode vol="80000">
                <p:cTn id="15" fill="hold" display="0">
                  <p:stCondLst>
                    <p:cond delay="indefinite"/>
                  </p:stCondLst>
                  <p:endCondLst>
                    <p:cond evt="onStopAudio" delay="0">
                      <p:tgtEl>
                        <p:sldTgt/>
                      </p:tgtEl>
                    </p:cond>
                  </p:endCondLst>
                </p:cTn>
                <p:tgtEl>
                  <p:spTgt spid="25"/>
                </p:tgtEl>
              </p:cMediaNode>
            </p:audio>
          </p:childTnLst>
        </p:cTn>
      </p:par>
    </p:tnLst>
    <p:bldLst>
      <p:bldP spid="31" grpId="0" animBg="1"/>
    </p:bldLst>
  </p:timing>
  <p:extLst mod="1">
    <p:ext uri="{E180D4A7-C9FB-4DFB-919C-405C955672EB}">
      <p14:showEvtLst xmlns:p14="http://schemas.microsoft.com/office/powerpoint/2010/main">
        <p14:playEvt time="0" objId="24"/>
        <p14:stopEvt time="58521" objId="24"/>
        <p14:playEvt time="60496" objId="25"/>
        <p14:stopEvt time="352612" objId="25"/>
        <p14:playEvt time="357207" objId="30"/>
        <p14:stopEvt time="1598742" objId="30"/>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2.5"/>
</p:tagLst>
</file>

<file path=ppt/tags/tag3.xml><?xml version="1.0" encoding="utf-8"?>
<p:tagLst xmlns:a="http://schemas.openxmlformats.org/drawingml/2006/main" xmlns:r="http://schemas.openxmlformats.org/officeDocument/2006/relationships" xmlns:p="http://schemas.openxmlformats.org/presentationml/2006/main">
  <p:tag name="TIMING" val="|1.1|2.4"/>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60.4|296.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2223</TotalTime>
  <Words>445</Words>
  <Application>Microsoft Office PowerPoint</Application>
  <PresentationFormat>On-screen Show (4:3)</PresentationFormat>
  <Paragraphs>69</Paragraphs>
  <Slides>6</Slides>
  <Notes>0</Notes>
  <HiddenSlides>0</HiddenSlides>
  <MMClips>4</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Trek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Shah's Desktop</dc:creator>
  <cp:lastModifiedBy>Shah's Desktop</cp:lastModifiedBy>
  <cp:revision>86</cp:revision>
  <dcterms:created xsi:type="dcterms:W3CDTF">2015-12-01T22:01:11Z</dcterms:created>
  <dcterms:modified xsi:type="dcterms:W3CDTF">2015-12-05T01:15:30Z</dcterms:modified>
</cp:coreProperties>
</file>