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1" r:id="rId2"/>
    <p:sldId id="262" r:id="rId3"/>
    <p:sldId id="257"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4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6B7F79-6968-4177-BAC5-8D059A286A3C}" type="datetimeFigureOut">
              <a:rPr lang="en-US" smtClean="0"/>
              <a:t>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26E498-9380-4166-9D23-39284294617C}" type="slidenum">
              <a:rPr lang="en-US" smtClean="0"/>
              <a:t>‹#›</a:t>
            </a:fld>
            <a:endParaRPr lang="en-US"/>
          </a:p>
        </p:txBody>
      </p:sp>
    </p:spTree>
    <p:extLst>
      <p:ext uri="{BB962C8B-B14F-4D97-AF65-F5344CB8AC3E}">
        <p14:creationId xmlns:p14="http://schemas.microsoft.com/office/powerpoint/2010/main" val="3142267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8AAB5-ACEF-4D3F-B8CD-17726A82879A}"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7ECE3-7179-4C59-B125-8CE183E01636}" type="slidenum">
              <a:rPr lang="en-US" smtClean="0"/>
              <a:t>‹#›</a:t>
            </a:fld>
            <a:endParaRPr lang="en-US"/>
          </a:p>
        </p:txBody>
      </p:sp>
    </p:spTree>
    <p:extLst>
      <p:ext uri="{BB962C8B-B14F-4D97-AF65-F5344CB8AC3E}">
        <p14:creationId xmlns:p14="http://schemas.microsoft.com/office/powerpoint/2010/main" val="353167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9DEDCA-4971-4BAC-B821-4DDA4962963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147234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DEDCA-4971-4BAC-B821-4DDA4962963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153392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DEDCA-4971-4BAC-B821-4DDA4962963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83975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DEDCA-4971-4BAC-B821-4DDA4962963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32946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DEDCA-4971-4BAC-B821-4DDA4962963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215599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9DEDCA-4971-4BAC-B821-4DDA4962963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346306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9DEDCA-4971-4BAC-B821-4DDA49629639}"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51453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9DEDCA-4971-4BAC-B821-4DDA49629639}"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426444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DEDCA-4971-4BAC-B821-4DDA49629639}"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79823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DEDCA-4971-4BAC-B821-4DDA4962963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344934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DEDCA-4971-4BAC-B821-4DDA4962963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77C83-3A53-4358-85B7-3B87103368AF}" type="slidenum">
              <a:rPr lang="en-US" smtClean="0"/>
              <a:t>‹#›</a:t>
            </a:fld>
            <a:endParaRPr lang="en-US"/>
          </a:p>
        </p:txBody>
      </p:sp>
    </p:spTree>
    <p:extLst>
      <p:ext uri="{BB962C8B-B14F-4D97-AF65-F5344CB8AC3E}">
        <p14:creationId xmlns:p14="http://schemas.microsoft.com/office/powerpoint/2010/main" val="175827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DEDCA-4971-4BAC-B821-4DDA49629639}"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7C83-3A53-4358-85B7-3B87103368AF}" type="slidenum">
              <a:rPr lang="en-US" smtClean="0"/>
              <a:t>‹#›</a:t>
            </a:fld>
            <a:endParaRPr lang="en-US"/>
          </a:p>
        </p:txBody>
      </p:sp>
    </p:spTree>
    <p:extLst>
      <p:ext uri="{BB962C8B-B14F-4D97-AF65-F5344CB8AC3E}">
        <p14:creationId xmlns:p14="http://schemas.microsoft.com/office/powerpoint/2010/main" val="145140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email">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13"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dirty="0" smtClean="0">
                <a:solidFill>
                  <a:srgbClr val="000000"/>
                </a:solidFill>
                <a:latin typeface="Times New Roman"/>
                <a:ea typeface="Calibri"/>
                <a:cs typeface="Times New Roman"/>
              </a:rPr>
              <a:t>"NOT A CRIME" </a:t>
            </a:r>
            <a:r>
              <a:rPr lang="de-DE" sz="2200" b="1" dirty="0" smtClean="0">
                <a:solidFill>
                  <a:srgbClr val="000000"/>
                </a:solidFill>
                <a:latin typeface="Times New Roman"/>
                <a:ea typeface="Calibri"/>
                <a:cs typeface="Times New Roman"/>
              </a:rPr>
              <a:t>PROJECT </a:t>
            </a:r>
            <a:r>
              <a:rPr lang="de-DE" sz="2200" b="1" dirty="0" smtClean="0">
                <a:solidFill>
                  <a:srgbClr val="000000"/>
                </a:solidFill>
                <a:latin typeface="Times New Roman"/>
                <a:ea typeface="Calibri"/>
                <a:cs typeface="Times New Roman"/>
              </a:rPr>
              <a:t>IN LITTLETON </a:t>
            </a:r>
            <a:r>
              <a:rPr lang="de-DE" sz="1800" b="1" dirty="0" smtClean="0">
                <a:solidFill>
                  <a:srgbClr val="000000"/>
                </a:solidFill>
                <a:latin typeface="Times New Roman"/>
                <a:ea typeface="Calibri"/>
                <a:cs typeface="Times New Roman"/>
              </a:rPr>
              <a:t>- possibly cluster 18</a:t>
            </a:r>
            <a:endParaRPr lang="en-US" sz="1200" dirty="0">
              <a:latin typeface="Times New Roman"/>
              <a:ea typeface="Calibri"/>
              <a:cs typeface="Times New Roman"/>
            </a:endParaRPr>
          </a:p>
        </p:txBody>
      </p:sp>
      <p:sp>
        <p:nvSpPr>
          <p:cNvPr id="5" name="Rectangular Callout 4"/>
          <p:cNvSpPr/>
          <p:nvPr/>
        </p:nvSpPr>
        <p:spPr>
          <a:xfrm>
            <a:off x="457200" y="1752601"/>
            <a:ext cx="8153400" cy="4419599"/>
          </a:xfrm>
          <a:prstGeom prst="wedgeRectCallout">
            <a:avLst>
              <a:gd name="adj1" fmla="val -20124"/>
              <a:gd name="adj2" fmla="val 4955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de-DE" sz="2000" dirty="0" smtClean="0">
                <a:effectLst/>
                <a:latin typeface="Times New Roman"/>
                <a:ea typeface="Calibri"/>
                <a:cs typeface="Times New Roman"/>
              </a:rPr>
              <a:t>This is a slide presentation of the first meeting we had in Littleton LSA on November 21st of 2015 in order to work on a Strategic Plan for a Baha‘i Project called : NOT A CRIME</a:t>
            </a:r>
          </a:p>
          <a:p>
            <a:pPr marL="0" marR="0">
              <a:spcBef>
                <a:spcPts val="0"/>
              </a:spcBef>
              <a:spcAft>
                <a:spcPts val="0"/>
              </a:spcAft>
            </a:pPr>
            <a:r>
              <a:rPr lang="de-DE" sz="2000" dirty="0" smtClean="0">
                <a:latin typeface="Times New Roman"/>
                <a:ea typeface="Calibri"/>
                <a:cs typeface="Times New Roman"/>
              </a:rPr>
              <a:t>The purpose of the project is to bring about a world wide awareness that formal college education is a basic human right of an individual and it is for his/her sustenance, physical, intellectual, emotional and spiritual development and can not be denied on the basis of religious discrimination as is happening in Iran. The project attempts to bring this awareness through arts and peaceful exposition of this belief.</a:t>
            </a:r>
          </a:p>
          <a:p>
            <a:pPr marL="0" marR="0">
              <a:spcBef>
                <a:spcPts val="0"/>
              </a:spcBef>
              <a:spcAft>
                <a:spcPts val="0"/>
              </a:spcAft>
            </a:pPr>
            <a:endParaRPr lang="de-DE" sz="2000" dirty="0" smtClean="0">
              <a:effectLst/>
              <a:latin typeface="Times New Roman"/>
              <a:ea typeface="Calibri"/>
              <a:cs typeface="Times New Roman"/>
            </a:endParaRPr>
          </a:p>
          <a:p>
            <a:pPr marL="0" marR="0">
              <a:spcBef>
                <a:spcPts val="0"/>
              </a:spcBef>
              <a:spcAft>
                <a:spcPts val="0"/>
              </a:spcAft>
            </a:pPr>
            <a:r>
              <a:rPr lang="de-DE" sz="2000" dirty="0" smtClean="0">
                <a:latin typeface="Times New Roman"/>
                <a:ea typeface="Calibri"/>
                <a:cs typeface="Times New Roman"/>
              </a:rPr>
              <a:t>Participants: Kari Marshall, Shah Pezeshk, Marti Bitts, Bud Polk and Behrooz Behboodi and Facilitator Dr. Steven Wallis, Founder of ASK-MATT</a:t>
            </a:r>
            <a:endParaRPr lang="de-DE" sz="2000" dirty="0" smtClean="0">
              <a:effectLst/>
              <a:latin typeface="Times New Roman"/>
              <a:ea typeface="Calibri"/>
              <a:cs typeface="Times New Roman"/>
            </a:endParaRPr>
          </a:p>
          <a:p>
            <a:pPr marL="0" marR="0">
              <a:spcBef>
                <a:spcPts val="0"/>
              </a:spcBef>
              <a:spcAft>
                <a:spcPts val="0"/>
              </a:spcAft>
            </a:pPr>
            <a:endParaRPr lang="en-US" sz="2000" dirty="0">
              <a:effectLst/>
              <a:latin typeface="Times New Roman"/>
              <a:ea typeface="Calibri"/>
              <a:cs typeface="Times New Roman"/>
            </a:endParaRPr>
          </a:p>
        </p:txBody>
      </p:sp>
    </p:spTree>
    <p:custDataLst>
      <p:tags r:id="rId1"/>
    </p:custDataLst>
    <p:extLst>
      <p:ext uri="{BB962C8B-B14F-4D97-AF65-F5344CB8AC3E}">
        <p14:creationId xmlns:p14="http://schemas.microsoft.com/office/powerpoint/2010/main" val="1415771551"/>
      </p:ext>
    </p:extLst>
  </p:cSld>
  <p:clrMapOvr>
    <a:masterClrMapping/>
  </p:clrMapOvr>
  <mc:AlternateContent xmlns:mc="http://schemas.openxmlformats.org/markup-compatibility/2006" xmlns:p14="http://schemas.microsoft.com/office/powerpoint/2010/main">
    <mc:Choice Requires="p14">
      <p:transition p14:dur="10" advClick="0" advTm="65000"/>
    </mc:Choice>
    <mc:Fallback xmlns="">
      <p:transition advClick="0" advTm="65000"/>
    </mc:Fallback>
  </mc:AlternateContent>
  <p:timing>
    <p:tnLst>
      <p:par>
        <p:cTn id="1" dur="indefinite" restart="never" nodeType="tmRoot"/>
      </p:par>
    </p:tnLst>
  </p:timing>
  <p:extLst>
    <p:ext uri="{E180D4A7-C9FB-4DFB-919C-405C955672EB}">
      <p14:showEvtLst xmlns:p14="http://schemas.microsoft.com/office/powerpoint/2010/main">
        <p14:playEvt time="3647" objId="8"/>
        <p14:stopEvt time="65731" objId="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Oval Callout 2"/>
          <p:cNvSpPr/>
          <p:nvPr/>
        </p:nvSpPr>
        <p:spPr>
          <a:xfrm>
            <a:off x="2149415" y="4837981"/>
            <a:ext cx="1913172" cy="1191922"/>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BP</a:t>
            </a:r>
          </a:p>
          <a:p>
            <a:pPr marL="0" marR="0" algn="ctr">
              <a:spcBef>
                <a:spcPts val="0"/>
              </a:spcBef>
              <a:spcAft>
                <a:spcPts val="0"/>
              </a:spcAft>
            </a:pPr>
            <a:r>
              <a:rPr lang="de-DE" sz="1200" dirty="0">
                <a:effectLst/>
                <a:latin typeface="Times New Roman"/>
                <a:ea typeface="Calibri"/>
                <a:cs typeface="Times New Roman"/>
              </a:rPr>
              <a:t>Measures: Consensus of </a:t>
            </a:r>
            <a:r>
              <a:rPr lang="de-DE" sz="1200" dirty="0" smtClean="0">
                <a:effectLst/>
                <a:latin typeface="Times New Roman"/>
                <a:ea typeface="Calibri"/>
                <a:cs typeface="Times New Roman"/>
              </a:rPr>
              <a:t>LSA</a:t>
            </a:r>
          </a:p>
          <a:p>
            <a:pPr marL="0" marR="0" algn="ctr">
              <a:spcBef>
                <a:spcPts val="0"/>
              </a:spcBef>
              <a:spcAft>
                <a:spcPts val="0"/>
              </a:spcAft>
            </a:pPr>
            <a:endParaRPr lang="de-DE" sz="1400" dirty="0" smtClean="0">
              <a:effectLst/>
              <a:latin typeface="Times New Roman"/>
              <a:ea typeface="Calibri"/>
              <a:cs typeface="Times New Roman"/>
            </a:endParaRPr>
          </a:p>
          <a:p>
            <a:pPr marL="0" marR="0" algn="ctr">
              <a:spcBef>
                <a:spcPts val="0"/>
              </a:spcBef>
              <a:spcAft>
                <a:spcPts val="0"/>
              </a:spcAft>
            </a:pPr>
            <a:r>
              <a:rPr lang="de-DE" sz="1000" b="1" baseline="0" dirty="0" smtClean="0">
                <a:effectLst/>
                <a:latin typeface="Times New Roman"/>
                <a:ea typeface="Calibri"/>
                <a:cs typeface="Times New Roman"/>
              </a:rPr>
              <a:t>DEVELOP </a:t>
            </a:r>
            <a:r>
              <a:rPr lang="de-DE" sz="1000" b="1" baseline="0" dirty="0">
                <a:effectLst/>
                <a:latin typeface="Times New Roman"/>
                <a:ea typeface="Calibri"/>
                <a:cs typeface="Times New Roman"/>
              </a:rPr>
              <a:t>ARTIST GUIDELINE </a:t>
            </a:r>
            <a:endParaRPr lang="en-US" sz="1000" b="1" dirty="0">
              <a:effectLst/>
              <a:latin typeface="Times New Roman"/>
              <a:ea typeface="Calibri"/>
              <a:cs typeface="Times New Roman"/>
            </a:endParaRPr>
          </a:p>
        </p:txBody>
      </p:sp>
      <p:sp>
        <p:nvSpPr>
          <p:cNvPr id="4" name="Oval Callout 3"/>
          <p:cNvSpPr/>
          <p:nvPr/>
        </p:nvSpPr>
        <p:spPr>
          <a:xfrm>
            <a:off x="715065" y="2727425"/>
            <a:ext cx="2227470" cy="1447800"/>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BP</a:t>
            </a:r>
          </a:p>
          <a:p>
            <a:pPr marL="0" marR="0" algn="ctr">
              <a:spcBef>
                <a:spcPts val="0"/>
              </a:spcBef>
              <a:spcAft>
                <a:spcPts val="0"/>
              </a:spcAft>
            </a:pPr>
            <a:r>
              <a:rPr lang="de-DE" sz="1200" dirty="0">
                <a:effectLst/>
                <a:latin typeface="Times New Roman"/>
                <a:ea typeface="Calibri"/>
                <a:cs typeface="Times New Roman"/>
              </a:rPr>
              <a:t>Measures: Number of localities</a:t>
            </a:r>
          </a:p>
          <a:p>
            <a:pPr marL="0" marR="0" algn="ctr">
              <a:spcBef>
                <a:spcPts val="0"/>
              </a:spcBef>
              <a:spcAft>
                <a:spcPts val="0"/>
              </a:spcAft>
            </a:pPr>
            <a:endParaRPr lang="de-DE" sz="1200" dirty="0">
              <a:effectLst/>
              <a:latin typeface="Times New Roman"/>
              <a:ea typeface="Calibri"/>
              <a:cs typeface="Times New Roman"/>
            </a:endParaRPr>
          </a:p>
          <a:p>
            <a:pPr marL="0" marR="0" algn="ctr">
              <a:spcBef>
                <a:spcPts val="0"/>
              </a:spcBef>
              <a:spcAft>
                <a:spcPts val="0"/>
              </a:spcAft>
            </a:pPr>
            <a:r>
              <a:rPr lang="de-DE" b="1" dirty="0">
                <a:effectLst/>
                <a:latin typeface="Times New Roman"/>
                <a:ea typeface="Calibri"/>
                <a:cs typeface="Times New Roman"/>
              </a:rPr>
              <a:t>FINDING LOCALITIES FOR THE ART TO BE SHOWN</a:t>
            </a:r>
          </a:p>
        </p:txBody>
      </p:sp>
      <p:sp>
        <p:nvSpPr>
          <p:cNvPr id="5" name="Oval Callout 4"/>
          <p:cNvSpPr/>
          <p:nvPr/>
        </p:nvSpPr>
        <p:spPr>
          <a:xfrm>
            <a:off x="3290166" y="2318047"/>
            <a:ext cx="2563667" cy="1640483"/>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BP</a:t>
            </a:r>
          </a:p>
          <a:p>
            <a:pPr marL="0" marR="0" algn="ctr">
              <a:spcBef>
                <a:spcPts val="0"/>
              </a:spcBef>
              <a:spcAft>
                <a:spcPts val="0"/>
              </a:spcAft>
            </a:pPr>
            <a:r>
              <a:rPr lang="de-DE" sz="1200" dirty="0">
                <a:effectLst/>
                <a:latin typeface="Times New Roman"/>
                <a:ea typeface="Calibri"/>
                <a:cs typeface="Times New Roman"/>
              </a:rPr>
              <a:t>Measures: </a:t>
            </a:r>
            <a:r>
              <a:rPr lang="de-DE" dirty="0">
                <a:effectLst/>
                <a:latin typeface="Times New Roman"/>
                <a:ea typeface="Calibri"/>
                <a:cs typeface="Times New Roman"/>
              </a:rPr>
              <a:t>No. of cummunities</a:t>
            </a:r>
            <a:r>
              <a:rPr lang="de-DE" baseline="0" dirty="0">
                <a:effectLst/>
                <a:latin typeface="Times New Roman"/>
                <a:ea typeface="Calibri"/>
                <a:cs typeface="Times New Roman"/>
              </a:rPr>
              <a:t> who participate the planning meetings</a:t>
            </a:r>
          </a:p>
          <a:p>
            <a:pPr marL="0" marR="0" algn="ctr">
              <a:spcBef>
                <a:spcPts val="0"/>
              </a:spcBef>
              <a:spcAft>
                <a:spcPts val="0"/>
              </a:spcAft>
            </a:pPr>
            <a:endParaRPr lang="de-DE" sz="1400" b="1" baseline="0" dirty="0">
              <a:effectLst/>
              <a:latin typeface="Times New Roman"/>
              <a:ea typeface="Calibri"/>
              <a:cs typeface="Times New Roman"/>
            </a:endParaRPr>
          </a:p>
          <a:p>
            <a:pPr marL="0" marR="0" algn="ctr">
              <a:spcBef>
                <a:spcPts val="0"/>
              </a:spcBef>
              <a:spcAft>
                <a:spcPts val="0"/>
              </a:spcAft>
            </a:pPr>
            <a:r>
              <a:rPr lang="de-DE" b="1" dirty="0">
                <a:effectLst/>
                <a:latin typeface="Times New Roman"/>
                <a:ea typeface="Calibri"/>
                <a:cs typeface="Times New Roman"/>
              </a:rPr>
              <a:t>INVOLVE OTHER BAHA'I COMMUNITIES</a:t>
            </a:r>
            <a:endParaRPr lang="de-DE" sz="1200" b="1" dirty="0">
              <a:effectLst/>
              <a:latin typeface="Times New Roman"/>
              <a:ea typeface="Calibri"/>
              <a:cs typeface="Times New Roman"/>
            </a:endParaRPr>
          </a:p>
        </p:txBody>
      </p:sp>
      <p:sp>
        <p:nvSpPr>
          <p:cNvPr id="6" name="Oval Callout 5"/>
          <p:cNvSpPr/>
          <p:nvPr/>
        </p:nvSpPr>
        <p:spPr>
          <a:xfrm>
            <a:off x="5181600" y="4724400"/>
            <a:ext cx="1935632" cy="1263785"/>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a:t>
            </a:r>
          </a:p>
          <a:p>
            <a:pPr marL="0" marR="0" algn="ctr">
              <a:spcBef>
                <a:spcPts val="0"/>
              </a:spcBef>
              <a:spcAft>
                <a:spcPts val="0"/>
              </a:spcAft>
            </a:pPr>
            <a:r>
              <a:rPr lang="de-DE" sz="1200" dirty="0">
                <a:effectLst/>
                <a:latin typeface="Times New Roman"/>
                <a:ea typeface="Calibri"/>
                <a:cs typeface="Times New Roman"/>
              </a:rPr>
              <a:t>Measures: Dollars Raised</a:t>
            </a:r>
            <a:endParaRPr lang="de-DE" sz="1200" baseline="0" dirty="0">
              <a:effectLst/>
              <a:latin typeface="Times New Roman"/>
              <a:ea typeface="Calibri"/>
              <a:cs typeface="Times New Roman"/>
            </a:endParaRPr>
          </a:p>
          <a:p>
            <a:pPr marL="0" marR="0" algn="ctr">
              <a:spcBef>
                <a:spcPts val="0"/>
              </a:spcBef>
              <a:spcAft>
                <a:spcPts val="0"/>
              </a:spcAft>
            </a:pPr>
            <a:endParaRPr lang="de-DE" sz="700" dirty="0">
              <a:effectLst/>
              <a:latin typeface="Times New Roman"/>
              <a:ea typeface="Calibri"/>
              <a:cs typeface="Times New Roman"/>
            </a:endParaRPr>
          </a:p>
          <a:p>
            <a:pPr marL="0" marR="0" algn="ctr">
              <a:spcBef>
                <a:spcPts val="0"/>
              </a:spcBef>
              <a:spcAft>
                <a:spcPts val="0"/>
              </a:spcAft>
            </a:pPr>
            <a:r>
              <a:rPr lang="de-DE" sz="1200" b="1" dirty="0">
                <a:effectLst/>
                <a:latin typeface="Times New Roman"/>
                <a:ea typeface="Calibri"/>
                <a:cs typeface="Times New Roman"/>
              </a:rPr>
              <a:t>FUND-RAISING</a:t>
            </a:r>
          </a:p>
        </p:txBody>
      </p:sp>
      <p:sp>
        <p:nvSpPr>
          <p:cNvPr id="7" name="Oval Callout 6"/>
          <p:cNvSpPr/>
          <p:nvPr/>
        </p:nvSpPr>
        <p:spPr>
          <a:xfrm>
            <a:off x="6247092" y="2819400"/>
            <a:ext cx="1919686" cy="1481223"/>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a:t>
            </a:r>
          </a:p>
          <a:p>
            <a:pPr marL="0" marR="0" algn="ctr">
              <a:spcBef>
                <a:spcPts val="0"/>
              </a:spcBef>
              <a:spcAft>
                <a:spcPts val="0"/>
              </a:spcAft>
            </a:pPr>
            <a:r>
              <a:rPr lang="de-DE" sz="1200" dirty="0">
                <a:effectLst/>
                <a:latin typeface="Times New Roman"/>
                <a:ea typeface="Calibri"/>
                <a:cs typeface="Times New Roman"/>
              </a:rPr>
              <a:t>Measures:  </a:t>
            </a:r>
          </a:p>
          <a:p>
            <a:pPr marL="0" marR="0" algn="ctr">
              <a:spcBef>
                <a:spcPts val="0"/>
              </a:spcBef>
              <a:spcAft>
                <a:spcPts val="0"/>
              </a:spcAft>
            </a:pPr>
            <a:endParaRPr lang="de-DE" sz="1400" b="1" dirty="0">
              <a:effectLst/>
              <a:latin typeface="Times New Roman"/>
              <a:ea typeface="Calibri"/>
              <a:cs typeface="Times New Roman"/>
            </a:endParaRPr>
          </a:p>
          <a:p>
            <a:pPr marL="0" marR="0" algn="ctr">
              <a:spcBef>
                <a:spcPts val="0"/>
              </a:spcBef>
              <a:spcAft>
                <a:spcPts val="0"/>
              </a:spcAft>
            </a:pPr>
            <a:r>
              <a:rPr lang="de-DE" sz="1400" b="1" dirty="0">
                <a:effectLst/>
                <a:latin typeface="Times New Roman"/>
                <a:ea typeface="Calibri"/>
                <a:cs typeface="Times New Roman"/>
              </a:rPr>
              <a:t>FUNDS AVAILABLE!</a:t>
            </a:r>
            <a:endParaRPr lang="de-DE" sz="1200" dirty="0">
              <a:effectLst/>
              <a:latin typeface="Times New Roman"/>
              <a:ea typeface="Calibri"/>
              <a:cs typeface="Times New Roman"/>
            </a:endParaRPr>
          </a:p>
        </p:txBody>
      </p:sp>
      <p:pic>
        <p:nvPicPr>
          <p:cNvPr id="16" name="Picture 15"/>
          <p:cNvPicPr/>
          <p:nvPr/>
        </p:nvPicPr>
        <p:blipFill>
          <a:blip r:embed="rId4" cstate="email">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17"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dirty="0" smtClean="0">
                <a:solidFill>
                  <a:srgbClr val="000000"/>
                </a:solidFill>
                <a:latin typeface="Times New Roman"/>
                <a:ea typeface="Calibri"/>
                <a:cs typeface="Times New Roman"/>
              </a:rPr>
              <a:t>"NOT A CRIME" </a:t>
            </a:r>
            <a:r>
              <a:rPr lang="de-DE" sz="2200" b="1" dirty="0" smtClean="0">
                <a:solidFill>
                  <a:srgbClr val="000000"/>
                </a:solidFill>
                <a:latin typeface="Times New Roman"/>
                <a:ea typeface="Calibri"/>
                <a:cs typeface="Times New Roman"/>
              </a:rPr>
              <a:t>PROJECT IN LITTLETON </a:t>
            </a:r>
            <a:r>
              <a:rPr lang="de-DE" sz="1800" b="1" dirty="0" smtClean="0">
                <a:solidFill>
                  <a:srgbClr val="000000"/>
                </a:solidFill>
                <a:latin typeface="Times New Roman"/>
                <a:ea typeface="Calibri"/>
                <a:cs typeface="Times New Roman"/>
              </a:rPr>
              <a:t>- possibly cluster 18 </a:t>
            </a:r>
            <a:r>
              <a:rPr lang="de-DE" sz="1800" b="1" smtClean="0">
                <a:solidFill>
                  <a:srgbClr val="000000"/>
                </a:solidFill>
                <a:latin typeface="Times New Roman"/>
                <a:ea typeface="Calibri"/>
                <a:cs typeface="Times New Roman"/>
              </a:rPr>
              <a:t>– </a:t>
            </a:r>
            <a:r>
              <a:rPr lang="de-DE" sz="1800" b="1" i="1" smtClean="0">
                <a:solidFill>
                  <a:srgbClr val="00B050"/>
                </a:solidFill>
                <a:latin typeface="Times New Roman"/>
                <a:ea typeface="Calibri"/>
                <a:cs typeface="Times New Roman"/>
              </a:rPr>
              <a:t>The first round of the game</a:t>
            </a:r>
            <a:endParaRPr lang="en-US" sz="1200" i="1" dirty="0">
              <a:solidFill>
                <a:srgbClr val="00B050"/>
              </a:solidFill>
              <a:latin typeface="Times New Roman"/>
              <a:ea typeface="Calibri"/>
              <a:cs typeface="Times New Roman"/>
            </a:endParaRPr>
          </a:p>
        </p:txBody>
      </p:sp>
      <p:pic>
        <p:nvPicPr>
          <p:cNvPr id="31" name="LSA - ASK-MATT-Not a crime proj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81182" y="4175224"/>
            <a:ext cx="433387" cy="433387"/>
          </a:xfrm>
          <a:prstGeom prst="rect">
            <a:avLst/>
          </a:prstGeom>
        </p:spPr>
      </p:pic>
      <p:sp>
        <p:nvSpPr>
          <p:cNvPr id="14" name="Rectangle 13"/>
          <p:cNvSpPr/>
          <p:nvPr/>
        </p:nvSpPr>
        <p:spPr>
          <a:xfrm>
            <a:off x="4453217" y="3244334"/>
            <a:ext cx="237566" cy="369332"/>
          </a:xfrm>
          <a:prstGeom prst="rect">
            <a:avLst/>
          </a:prstGeom>
        </p:spPr>
        <p:txBody>
          <a:bodyPr wrap="none">
            <a:spAutoFit/>
          </a:bodyPr>
          <a:lstStyle/>
          <a:p>
            <a:r>
              <a:rPr lang="de-DE" dirty="0"/>
              <a:t> </a:t>
            </a:r>
            <a:endParaRPr lang="en-US" dirty="0"/>
          </a:p>
        </p:txBody>
      </p:sp>
      <p:sp>
        <p:nvSpPr>
          <p:cNvPr id="18" name="Rectangle 17"/>
          <p:cNvSpPr/>
          <p:nvPr/>
        </p:nvSpPr>
        <p:spPr>
          <a:xfrm>
            <a:off x="4453217" y="3244334"/>
            <a:ext cx="237566" cy="369332"/>
          </a:xfrm>
          <a:prstGeom prst="rect">
            <a:avLst/>
          </a:prstGeom>
        </p:spPr>
        <p:txBody>
          <a:bodyPr wrap="none">
            <a:spAutoFit/>
          </a:bodyPr>
          <a:lstStyle/>
          <a:p>
            <a:r>
              <a:rPr lang="de-DE" dirty="0"/>
              <a:t> </a:t>
            </a:r>
            <a:endParaRPr lang="en-US" dirty="0"/>
          </a:p>
        </p:txBody>
      </p:sp>
      <p:sp>
        <p:nvSpPr>
          <p:cNvPr id="32" name="Rectangular Callout 31"/>
          <p:cNvSpPr/>
          <p:nvPr/>
        </p:nvSpPr>
        <p:spPr>
          <a:xfrm>
            <a:off x="457198" y="1524000"/>
            <a:ext cx="6324602" cy="551815"/>
          </a:xfrm>
          <a:prstGeom prst="wedgeRectCallout">
            <a:avLst>
              <a:gd name="adj1" fmla="val -20124"/>
              <a:gd name="adj2" fmla="val 49557"/>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de-DE" sz="1400" b="1" dirty="0" smtClean="0">
                <a:effectLst/>
                <a:latin typeface="Times New Roman"/>
                <a:ea typeface="Calibri"/>
                <a:cs typeface="Times New Roman"/>
              </a:rPr>
              <a:t>Diversity or Breadth of the map = 5 (Complexity)</a:t>
            </a:r>
          </a:p>
          <a:p>
            <a:pPr marL="0" marR="0">
              <a:spcBef>
                <a:spcPts val="0"/>
              </a:spcBef>
              <a:spcAft>
                <a:spcPts val="0"/>
              </a:spcAft>
            </a:pPr>
            <a:r>
              <a:rPr lang="de-DE" sz="1400" b="1" dirty="0" smtClean="0">
                <a:latin typeface="Times New Roman"/>
                <a:ea typeface="Calibri"/>
                <a:cs typeface="Times New Roman"/>
              </a:rPr>
              <a:t>As there are no connections so Unity or Depth of the map = 0 (Sytemicity)</a:t>
            </a:r>
            <a:endParaRPr lang="en-US" sz="1400" b="1" dirty="0">
              <a:effectLst/>
              <a:latin typeface="Times New Roman"/>
              <a:ea typeface="Calibri"/>
              <a:cs typeface="Times New Roman"/>
            </a:endParaRPr>
          </a:p>
        </p:txBody>
      </p:sp>
    </p:spTree>
    <p:extLst>
      <p:ext uri="{BB962C8B-B14F-4D97-AF65-F5344CB8AC3E}">
        <p14:creationId xmlns:p14="http://schemas.microsoft.com/office/powerpoint/2010/main" val="9818352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972"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p:nvPr/>
        </p:nvPicPr>
        <p:blipFill>
          <a:blip r:embed="rId2" cstate="email">
            <a:extLst>
              <a:ext uri="{28A0092B-C50C-407E-A947-70E740481C1C}">
                <a14:useLocalDpi xmlns:a14="http://schemas.microsoft.com/office/drawing/2010/main" val="0"/>
              </a:ext>
            </a:extLst>
          </a:blip>
          <a:stretch>
            <a:fillRect/>
          </a:stretch>
        </p:blipFill>
        <p:spPr>
          <a:xfrm>
            <a:off x="13125450" y="2001838"/>
            <a:ext cx="542925" cy="666750"/>
          </a:xfrm>
          <a:prstGeom prst="rect">
            <a:avLst/>
          </a:prstGeom>
        </p:spPr>
      </p:pic>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6897350" y="2039938"/>
            <a:ext cx="1257300" cy="1295400"/>
          </a:xfrm>
          <a:prstGeom prst="rect">
            <a:avLst/>
          </a:prstGeom>
        </p:spPr>
      </p:pic>
      <p:pic>
        <p:nvPicPr>
          <p:cNvPr id="30" name="Picture 29"/>
          <p:cNvPicPr/>
          <p:nvPr/>
        </p:nvPicPr>
        <p:blipFill>
          <a:blip r:embed="rId4" cstate="email">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31"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dirty="0" smtClean="0">
                <a:solidFill>
                  <a:srgbClr val="000000"/>
                </a:solidFill>
                <a:latin typeface="Times New Roman"/>
                <a:ea typeface="Calibri"/>
                <a:cs typeface="Times New Roman"/>
              </a:rPr>
              <a:t>"NOT A CRIME" </a:t>
            </a:r>
            <a:r>
              <a:rPr lang="de-DE" sz="2200" b="1" dirty="0" smtClean="0">
                <a:solidFill>
                  <a:srgbClr val="000000"/>
                </a:solidFill>
                <a:latin typeface="Times New Roman"/>
                <a:ea typeface="Calibri"/>
                <a:cs typeface="Times New Roman"/>
              </a:rPr>
              <a:t>PROJECT IN LITTLETON </a:t>
            </a:r>
            <a:r>
              <a:rPr lang="de-DE" sz="1800" b="1" dirty="0" smtClean="0">
                <a:solidFill>
                  <a:srgbClr val="000000"/>
                </a:solidFill>
                <a:latin typeface="Times New Roman"/>
                <a:ea typeface="Calibri"/>
                <a:cs typeface="Times New Roman"/>
              </a:rPr>
              <a:t>- possibly cluster 18</a:t>
            </a:r>
            <a:endParaRPr lang="en-US" sz="1200" dirty="0">
              <a:latin typeface="Times New Roman"/>
              <a:ea typeface="Calibri"/>
              <a:cs typeface="Times New Roman"/>
            </a:endParaRPr>
          </a:p>
        </p:txBody>
      </p:sp>
      <p:sp>
        <p:nvSpPr>
          <p:cNvPr id="33" name="Content Placeholder 32"/>
          <p:cNvSpPr>
            <a:spLocks noGrp="1"/>
          </p:cNvSpPr>
          <p:nvPr>
            <p:ph idx="1"/>
          </p:nvPr>
        </p:nvSpPr>
        <p:spPr>
          <a:xfrm>
            <a:off x="457200" y="1600200"/>
            <a:ext cx="8229600" cy="4876800"/>
          </a:xfrm>
        </p:spPr>
        <p:txBody>
          <a:bodyPr>
            <a:normAutofit fontScale="92500" lnSpcReduction="10000"/>
          </a:bodyPr>
          <a:lstStyle/>
          <a:p>
            <a:r>
              <a:rPr lang="en-US" dirty="0" smtClean="0"/>
              <a:t>The next meeting is set on Sat. December 5 from 3-5 pm MT – more LSA or community members can </a:t>
            </a:r>
            <a:r>
              <a:rPr lang="en-US" dirty="0"/>
              <a:t>j</a:t>
            </a:r>
            <a:r>
              <a:rPr lang="en-US" dirty="0" smtClean="0"/>
              <a:t>oin in it will be better.</a:t>
            </a:r>
          </a:p>
          <a:p>
            <a:r>
              <a:rPr lang="en-US" dirty="0" smtClean="0"/>
              <a:t>The final Strategic Planning meeting is set on Sat. December 19 from 9-11 am MT with the participation of Dr. Steven Wallis as the founder and facilitator of ASK-MATT Planning.</a:t>
            </a:r>
          </a:p>
          <a:p>
            <a:r>
              <a:rPr lang="en-US" dirty="0" smtClean="0"/>
              <a:t>This is to help us to have the draft of the strategic plan to be sent to Littleton LSA for approval</a:t>
            </a:r>
          </a:p>
          <a:p>
            <a:r>
              <a:rPr lang="en-US" dirty="0" smtClean="0"/>
              <a:t>Thank you</a:t>
            </a:r>
          </a:p>
          <a:p>
            <a:endParaRPr lang="en-US" dirty="0" smtClean="0"/>
          </a:p>
          <a:p>
            <a:endParaRPr lang="en-US" dirty="0"/>
          </a:p>
        </p:txBody>
      </p:sp>
    </p:spTree>
    <p:extLst>
      <p:ext uri="{BB962C8B-B14F-4D97-AF65-F5344CB8AC3E}">
        <p14:creationId xmlns:p14="http://schemas.microsoft.com/office/powerpoint/2010/main" val="32243226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6250"/>
                                        <p:tgtEl>
                                          <p:spTgt spid="33">
                                            <p:txEl>
                                              <p:pRg st="0" end="0"/>
                                            </p:txEl>
                                          </p:spTgt>
                                        </p:tgtEl>
                                      </p:cBhvr>
                                    </p:animEffect>
                                    <p:anim calcmode="lin" valueType="num">
                                      <p:cBhvr>
                                        <p:cTn id="8" dur="62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625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1000"/>
                                  </p:stCondLst>
                                  <p:childTnLst>
                                    <p:set>
                                      <p:cBhvr>
                                        <p:cTn id="13" dur="1" fill="hold">
                                          <p:stCondLst>
                                            <p:cond delay="0"/>
                                          </p:stCondLst>
                                        </p:cTn>
                                        <p:tgtEl>
                                          <p:spTgt spid="33">
                                            <p:txEl>
                                              <p:pRg st="1" end="1"/>
                                            </p:txEl>
                                          </p:spTgt>
                                        </p:tgtEl>
                                        <p:attrNameLst>
                                          <p:attrName>style.visibility</p:attrName>
                                        </p:attrNameLst>
                                      </p:cBhvr>
                                      <p:to>
                                        <p:strVal val="visible"/>
                                      </p:to>
                                    </p:set>
                                    <p:anim calcmode="lin" valueType="num">
                                      <p:cBhvr additive="base">
                                        <p:cTn id="14" dur="50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2500"/>
                                  </p:stCondLst>
                                  <p:childTnLst>
                                    <p:set>
                                      <p:cBhvr>
                                        <p:cTn id="19" dur="1" fill="hold">
                                          <p:stCondLst>
                                            <p:cond delay="0"/>
                                          </p:stCondLst>
                                        </p:cTn>
                                        <p:tgtEl>
                                          <p:spTgt spid="33">
                                            <p:txEl>
                                              <p:pRg st="2" end="2"/>
                                            </p:txEl>
                                          </p:spTgt>
                                        </p:tgtEl>
                                        <p:attrNameLst>
                                          <p:attrName>style.visibility</p:attrName>
                                        </p:attrNameLst>
                                      </p:cBhvr>
                                      <p:to>
                                        <p:strVal val="visible"/>
                                      </p:to>
                                    </p:set>
                                    <p:anim calcmode="lin" valueType="num">
                                      <p:cBhvr additive="base">
                                        <p:cTn id="20" dur="1125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21" dur="1125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2500"/>
                                  </p:stCondLst>
                                  <p:childTnLst>
                                    <p:set>
                                      <p:cBhvr>
                                        <p:cTn id="25" dur="1" fill="hold">
                                          <p:stCondLst>
                                            <p:cond delay="0"/>
                                          </p:stCondLst>
                                        </p:cTn>
                                        <p:tgtEl>
                                          <p:spTgt spid="33">
                                            <p:txEl>
                                              <p:pRg st="3" end="3"/>
                                            </p:txEl>
                                          </p:spTgt>
                                        </p:tgtEl>
                                        <p:attrNameLst>
                                          <p:attrName>style.visibility</p:attrName>
                                        </p:attrNameLst>
                                      </p:cBhvr>
                                      <p:to>
                                        <p:strVal val="visible"/>
                                      </p:to>
                                    </p:set>
                                    <p:anim calcmode="lin" valueType="num">
                                      <p:cBhvr additive="base">
                                        <p:cTn id="26" dur="1325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27" dur="1325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290</Words>
  <Application>Microsoft Office PowerPoint</Application>
  <PresentationFormat>On-screen Show (4:3)</PresentationFormat>
  <Paragraphs>35</Paragraphs>
  <Slides>3</Slides>
  <Notes>0</Notes>
  <HiddenSlides>0</HiddenSlides>
  <MMClips>1</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Shah's Desktop</dc:creator>
  <cp:lastModifiedBy>Shah's Desktop</cp:lastModifiedBy>
  <cp:revision>76</cp:revision>
  <dcterms:created xsi:type="dcterms:W3CDTF">2015-12-01T22:01:11Z</dcterms:created>
  <dcterms:modified xsi:type="dcterms:W3CDTF">2015-12-04T01:47:21Z</dcterms:modified>
</cp:coreProperties>
</file>